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8" r:id="rId2"/>
    <p:sldId id="264" r:id="rId3"/>
    <p:sldId id="286" r:id="rId4"/>
    <p:sldId id="297" r:id="rId5"/>
    <p:sldId id="267" r:id="rId6"/>
    <p:sldId id="268" r:id="rId7"/>
    <p:sldId id="269" r:id="rId8"/>
    <p:sldId id="271" r:id="rId9"/>
    <p:sldId id="273" r:id="rId10"/>
    <p:sldId id="274" r:id="rId11"/>
    <p:sldId id="294" r:id="rId12"/>
    <p:sldId id="296" r:id="rId13"/>
    <p:sldId id="295" r:id="rId14"/>
    <p:sldId id="298" r:id="rId15"/>
    <p:sldId id="291" r:id="rId16"/>
    <p:sldId id="293" r:id="rId17"/>
    <p:sldId id="276" r:id="rId18"/>
    <p:sldId id="277" r:id="rId19"/>
    <p:sldId id="288" r:id="rId20"/>
    <p:sldId id="261" r:id="rId21"/>
    <p:sldId id="283" r:id="rId22"/>
    <p:sldId id="284" r:id="rId23"/>
    <p:sldId id="299" r:id="rId24"/>
    <p:sldId id="300" r:id="rId25"/>
    <p:sldId id="301" r:id="rId26"/>
    <p:sldId id="302" r:id="rId27"/>
    <p:sldId id="303" r:id="rId28"/>
    <p:sldId id="304" r:id="rId29"/>
  </p:sldIdLst>
  <p:sldSz cx="9144000" cy="6858000" type="screen4x3"/>
  <p:notesSz cx="6858000" cy="9144000"/>
  <p:custDataLst>
    <p:tags r:id="rId3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922E"/>
    <a:srgbClr val="195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80476" autoAdjust="0"/>
  </p:normalViewPr>
  <p:slideViewPr>
    <p:cSldViewPr snapToGrid="0" showGuides="1">
      <p:cViewPr>
        <p:scale>
          <a:sx n="94" d="100"/>
          <a:sy n="94" d="100"/>
        </p:scale>
        <p:origin x="-1368" y="438"/>
      </p:cViewPr>
      <p:guideLst>
        <p:guide orient="horz" pos="1296"/>
        <p:guide orient="horz" pos="629"/>
        <p:guide orient="horz" pos="997"/>
        <p:guide orient="horz"/>
        <p:guide orient="horz" pos="217"/>
        <p:guide orient="horz" pos="3681"/>
        <p:guide orient="horz" pos="4054"/>
        <p:guide pos="631"/>
        <p:guide pos="1020"/>
        <p:guide pos="5389"/>
        <p:guide pos="3120"/>
        <p:guide pos="219"/>
        <p:guide pos="32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5" d="100"/>
        <a:sy n="10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0" d="100"/>
          <a:sy n="80" d="100"/>
        </p:scale>
        <p:origin x="-317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9D065-03A5-4C09-9A36-A973175AAF75}" type="datetimeFigureOut">
              <a:rPr lang="en-GB" smtClean="0"/>
              <a:pPr/>
              <a:t>03/10/2014</a:t>
            </a:fld>
            <a:endParaRPr lang="en-GB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99DCF-A131-4957-829E-DFB5C8C3EC8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5486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1F633-19E1-48AE-904C-6608B233139E}" type="datetimeFigureOut">
              <a:rPr lang="en-US" smtClean="0"/>
              <a:t>10/3/2014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A340FE-CD1C-49EB-B74D-85882148C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906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lnSpc>
                <a:spcPct val="100000"/>
              </a:lnSpc>
            </a:pPr>
            <a:r>
              <a:rPr lang="en-US" sz="1200" dirty="0" smtClean="0">
                <a:solidFill>
                  <a:prstClr val="black"/>
                </a:solidFill>
              </a:rPr>
              <a:t>Hi</a:t>
            </a:r>
            <a:r>
              <a:rPr lang="en-US" sz="1200" baseline="0" dirty="0" smtClean="0">
                <a:solidFill>
                  <a:prstClr val="black"/>
                </a:solidFill>
              </a:rPr>
              <a:t> </a:t>
            </a:r>
            <a:r>
              <a:rPr lang="en-US" sz="1200" dirty="0" smtClean="0">
                <a:solidFill>
                  <a:prstClr val="black"/>
                </a:solidFill>
              </a:rPr>
              <a:t>Åsa Lindström</a:t>
            </a:r>
          </a:p>
          <a:p>
            <a:pPr lvl="0">
              <a:lnSpc>
                <a:spcPct val="100000"/>
              </a:lnSpc>
            </a:pPr>
            <a:endParaRPr lang="en-US" sz="300" dirty="0" smtClean="0">
              <a:solidFill>
                <a:prstClr val="black"/>
              </a:solidFill>
            </a:endParaRPr>
          </a:p>
          <a:p>
            <a:pPr marL="171450" lvl="0" indent="-171450">
              <a:lnSpc>
                <a:spcPct val="100000"/>
              </a:lnSpc>
              <a:buFont typeface="Arial"/>
              <a:buChar char="•"/>
            </a:pPr>
            <a:r>
              <a:rPr lang="en-US" sz="1200" baseline="0" dirty="0" smtClean="0">
                <a:solidFill>
                  <a:prstClr val="black"/>
                </a:solidFill>
              </a:rPr>
              <a:t>working at </a:t>
            </a:r>
            <a:r>
              <a:rPr lang="en-US" sz="1200" dirty="0" smtClean="0">
                <a:solidFill>
                  <a:prstClr val="black"/>
                </a:solidFill>
              </a:rPr>
              <a:t>KTH</a:t>
            </a:r>
            <a:r>
              <a:rPr lang="en-US" sz="1200" baseline="0" dirty="0" smtClean="0">
                <a:solidFill>
                  <a:prstClr val="black"/>
                </a:solidFill>
              </a:rPr>
              <a:t> IT department as a </a:t>
            </a:r>
            <a:r>
              <a:rPr lang="en-US" sz="1200" dirty="0" smtClean="0">
                <a:solidFill>
                  <a:prstClr val="black"/>
                </a:solidFill>
              </a:rPr>
              <a:t>Usability designer </a:t>
            </a:r>
          </a:p>
          <a:p>
            <a:pPr marL="628650" lvl="1" indent="-171450">
              <a:lnSpc>
                <a:spcPct val="100000"/>
              </a:lnSpc>
              <a:buFont typeface="Arial"/>
              <a:buChar char="•"/>
            </a:pPr>
            <a:r>
              <a:rPr lang="en-US" sz="1200" dirty="0" smtClean="0">
                <a:solidFill>
                  <a:prstClr val="black"/>
                </a:solidFill>
              </a:rPr>
              <a:t>Been here since</a:t>
            </a:r>
            <a:r>
              <a:rPr lang="en-US" sz="1200" baseline="0" dirty="0" smtClean="0">
                <a:solidFill>
                  <a:prstClr val="black"/>
                </a:solidFill>
              </a:rPr>
              <a:t> </a:t>
            </a:r>
            <a:r>
              <a:rPr lang="en-US" sz="1200" dirty="0" smtClean="0">
                <a:solidFill>
                  <a:prstClr val="black"/>
                </a:solidFill>
              </a:rPr>
              <a:t>April last year</a:t>
            </a:r>
          </a:p>
          <a:p>
            <a:pPr marL="171450" lvl="0" indent="-171450">
              <a:lnSpc>
                <a:spcPct val="100000"/>
              </a:lnSpc>
              <a:buFont typeface="Arial"/>
              <a:buChar char="•"/>
            </a:pPr>
            <a:endParaRPr lang="en-US" sz="1200" dirty="0" smtClean="0">
              <a:solidFill>
                <a:prstClr val="black"/>
              </a:solidFill>
            </a:endParaRPr>
          </a:p>
          <a:p>
            <a:pPr marL="171450" lvl="0" indent="-171450">
              <a:lnSpc>
                <a:spcPct val="100000"/>
              </a:lnSpc>
              <a:buFont typeface="Arial"/>
              <a:buChar char="•"/>
            </a:pPr>
            <a:r>
              <a:rPr lang="en-US" sz="1200" dirty="0" smtClean="0">
                <a:solidFill>
                  <a:prstClr val="black"/>
                </a:solidFill>
              </a:rPr>
              <a:t>Thanks to</a:t>
            </a:r>
            <a:r>
              <a:rPr lang="en-US" sz="1200" baseline="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Olle</a:t>
            </a:r>
            <a:r>
              <a:rPr lang="en-US" sz="1200" dirty="0" smtClean="0">
                <a:solidFill>
                  <a:prstClr val="black"/>
                </a:solidFill>
              </a:rPr>
              <a:t>,</a:t>
            </a:r>
            <a:r>
              <a:rPr lang="en-US" sz="1200" baseline="0" dirty="0" smtClean="0">
                <a:solidFill>
                  <a:prstClr val="black"/>
                </a:solidFill>
              </a:rPr>
              <a:t> for invited me </a:t>
            </a:r>
          </a:p>
          <a:p>
            <a:pPr marL="628650" lvl="1" indent="-171450">
              <a:lnSpc>
                <a:spcPct val="100000"/>
              </a:lnSpc>
              <a:buFont typeface="Arial"/>
              <a:buChar char="•"/>
            </a:pPr>
            <a:r>
              <a:rPr lang="en-US" sz="1200" baseline="0" dirty="0" smtClean="0">
                <a:solidFill>
                  <a:prstClr val="black"/>
                </a:solidFill>
              </a:rPr>
              <a:t>here to talk </a:t>
            </a:r>
            <a:r>
              <a:rPr lang="en-US" sz="1200" baseline="0" dirty="0" err="1" smtClean="0">
                <a:solidFill>
                  <a:prstClr val="black"/>
                </a:solidFill>
              </a:rPr>
              <a:t>abot</a:t>
            </a:r>
            <a:r>
              <a:rPr lang="en-US" sz="1200" baseline="0" dirty="0" smtClean="0">
                <a:solidFill>
                  <a:prstClr val="black"/>
                </a:solidFill>
              </a:rPr>
              <a:t> User experience work at ITA </a:t>
            </a:r>
          </a:p>
          <a:p>
            <a:pPr marL="171450" lvl="0" indent="-171450">
              <a:lnSpc>
                <a:spcPct val="100000"/>
              </a:lnSpc>
              <a:buFont typeface="Arial"/>
              <a:buChar char="•"/>
            </a:pPr>
            <a:endParaRPr lang="en-US" sz="1200" baseline="0" dirty="0" smtClean="0">
              <a:solidFill>
                <a:prstClr val="black"/>
              </a:solidFill>
            </a:endParaRPr>
          </a:p>
          <a:p>
            <a:pPr marL="171450" lvl="0" indent="-171450">
              <a:lnSpc>
                <a:spcPct val="100000"/>
              </a:lnSpc>
              <a:buFont typeface="Arial"/>
              <a:buChar char="•"/>
            </a:pPr>
            <a:r>
              <a:rPr lang="en-US" sz="1200" baseline="0" dirty="0" smtClean="0">
                <a:solidFill>
                  <a:prstClr val="black"/>
                </a:solidFill>
              </a:rPr>
              <a:t>Before KTH: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200" baseline="0" dirty="0" smtClean="0">
                <a:solidFill>
                  <a:prstClr val="black"/>
                </a:solidFill>
              </a:rPr>
              <a:t>I worked a shorter period in a smaller company </a:t>
            </a:r>
          </a:p>
          <a:p>
            <a:pPr marL="10858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200" baseline="0" dirty="0" smtClean="0">
                <a:solidFill>
                  <a:prstClr val="black"/>
                </a:solidFill>
              </a:rPr>
              <a:t>As an </a:t>
            </a:r>
            <a:r>
              <a:rPr lang="en-US" sz="1200" baseline="0" dirty="0" err="1" smtClean="0">
                <a:solidFill>
                  <a:prstClr val="black"/>
                </a:solidFill>
              </a:rPr>
              <a:t>intetaction</a:t>
            </a:r>
            <a:r>
              <a:rPr lang="en-US" sz="1200" baseline="0" dirty="0" smtClean="0">
                <a:solidFill>
                  <a:prstClr val="black"/>
                </a:solidFill>
              </a:rPr>
              <a:t> designer for a web application targeting primary school. </a:t>
            </a:r>
          </a:p>
          <a:p>
            <a:pPr marL="628650" lvl="1" indent="-171450">
              <a:lnSpc>
                <a:spcPct val="100000"/>
              </a:lnSpc>
              <a:buFont typeface="Arial"/>
              <a:buChar char="•"/>
            </a:pPr>
            <a:endParaRPr lang="en-US" sz="300" dirty="0" smtClean="0">
              <a:solidFill>
                <a:prstClr val="black"/>
              </a:solidFill>
            </a:endParaRPr>
          </a:p>
          <a:p>
            <a:pPr marL="628650" lvl="1" indent="-171450">
              <a:lnSpc>
                <a:spcPct val="100000"/>
              </a:lnSpc>
              <a:buFont typeface="Arial"/>
              <a:buChar char="•"/>
            </a:pPr>
            <a:r>
              <a:rPr lang="en-US" sz="1200" baseline="0" dirty="0" smtClean="0">
                <a:solidFill>
                  <a:prstClr val="black"/>
                </a:solidFill>
              </a:rPr>
              <a:t>I started at </a:t>
            </a:r>
            <a:r>
              <a:rPr lang="en-US" sz="1200" dirty="0" smtClean="0">
                <a:solidFill>
                  <a:prstClr val="black"/>
                </a:solidFill>
              </a:rPr>
              <a:t>Ericsson 1999 </a:t>
            </a:r>
          </a:p>
          <a:p>
            <a:pPr marL="628650" lvl="1" indent="-171450">
              <a:lnSpc>
                <a:spcPct val="100000"/>
              </a:lnSpc>
              <a:buFont typeface="Arial"/>
              <a:buChar char="•"/>
            </a:pPr>
            <a:r>
              <a:rPr lang="en-US" sz="1200" dirty="0" smtClean="0">
                <a:solidFill>
                  <a:prstClr val="black"/>
                </a:solidFill>
              </a:rPr>
              <a:t>first worked as a SW developer a</a:t>
            </a:r>
          </a:p>
          <a:p>
            <a:pPr marL="628650" lvl="1" indent="-171450">
              <a:lnSpc>
                <a:spcPct val="100000"/>
              </a:lnSpc>
              <a:buFont typeface="Arial"/>
              <a:buChar char="•"/>
            </a:pPr>
            <a:r>
              <a:rPr lang="en-US" sz="1200" dirty="0" smtClean="0">
                <a:solidFill>
                  <a:prstClr val="black"/>
                </a:solidFill>
              </a:rPr>
              <a:t>2005</a:t>
            </a:r>
            <a:r>
              <a:rPr lang="en-US" sz="1200" baseline="0" dirty="0" smtClean="0">
                <a:solidFill>
                  <a:prstClr val="black"/>
                </a:solidFill>
              </a:rPr>
              <a:t> </a:t>
            </a:r>
            <a:r>
              <a:rPr lang="en-US" sz="1200" dirty="0" smtClean="0">
                <a:solidFill>
                  <a:prstClr val="black"/>
                </a:solidFill>
              </a:rPr>
              <a:t>I started work with usability.</a:t>
            </a:r>
          </a:p>
          <a:p>
            <a:pPr marL="628650" lvl="1" indent="-171450">
              <a:lnSpc>
                <a:spcPct val="100000"/>
              </a:lnSpc>
              <a:buFont typeface="Arial"/>
              <a:buChar char="•"/>
            </a:pPr>
            <a:r>
              <a:rPr lang="en-US" sz="1200" baseline="0" dirty="0" smtClean="0">
                <a:solidFill>
                  <a:prstClr val="black"/>
                </a:solidFill>
              </a:rPr>
              <a:t>I have worked with e.g. </a:t>
            </a:r>
          </a:p>
          <a:p>
            <a:pPr marL="1085850" lvl="2" indent="-171450">
              <a:lnSpc>
                <a:spcPct val="100000"/>
              </a:lnSpc>
              <a:buFont typeface="Arial"/>
              <a:buChar char="•"/>
            </a:pPr>
            <a:r>
              <a:rPr lang="en-US" sz="1200" baseline="0" dirty="0" smtClean="0">
                <a:solidFill>
                  <a:prstClr val="black"/>
                </a:solidFill>
              </a:rPr>
              <a:t>UX processes, </a:t>
            </a:r>
          </a:p>
          <a:p>
            <a:pPr marL="1085850" lvl="2" indent="-171450">
              <a:lnSpc>
                <a:spcPct val="100000"/>
              </a:lnSpc>
              <a:buFont typeface="Arial"/>
              <a:buChar char="•"/>
            </a:pPr>
            <a:r>
              <a:rPr lang="en-US" sz="1200" baseline="0" dirty="0" smtClean="0">
                <a:solidFill>
                  <a:prstClr val="black"/>
                </a:solidFill>
              </a:rPr>
              <a:t>Personas, </a:t>
            </a:r>
          </a:p>
          <a:p>
            <a:pPr marL="1085850" lvl="2" indent="-171450">
              <a:lnSpc>
                <a:spcPct val="100000"/>
              </a:lnSpc>
              <a:buFont typeface="Arial"/>
              <a:buChar char="•"/>
            </a:pPr>
            <a:r>
              <a:rPr lang="en-US" sz="1200" baseline="0" dirty="0" smtClean="0">
                <a:solidFill>
                  <a:prstClr val="black"/>
                </a:solidFill>
              </a:rPr>
              <a:t>requirement handling, </a:t>
            </a:r>
          </a:p>
          <a:p>
            <a:pPr marL="1085850" lvl="2" indent="-171450">
              <a:lnSpc>
                <a:spcPct val="100000"/>
              </a:lnSpc>
              <a:buFont typeface="Arial"/>
              <a:buChar char="•"/>
            </a:pPr>
            <a:r>
              <a:rPr lang="en-US" sz="1200" baseline="0" dirty="0" smtClean="0">
                <a:solidFill>
                  <a:prstClr val="black"/>
                </a:solidFill>
              </a:rPr>
              <a:t>interaction design, </a:t>
            </a:r>
          </a:p>
          <a:p>
            <a:pPr marL="1085850" lvl="2" indent="-171450">
              <a:lnSpc>
                <a:spcPct val="100000"/>
              </a:lnSpc>
              <a:buFont typeface="Arial"/>
              <a:buChar char="•"/>
            </a:pPr>
            <a:r>
              <a:rPr lang="en-US" sz="1200" baseline="0" dirty="0" smtClean="0">
                <a:solidFill>
                  <a:prstClr val="black"/>
                </a:solidFill>
              </a:rPr>
              <a:t>usability test,  </a:t>
            </a:r>
          </a:p>
          <a:p>
            <a:pPr marL="1085850" lvl="2" indent="-171450">
              <a:lnSpc>
                <a:spcPct val="100000"/>
              </a:lnSpc>
              <a:buFont typeface="Arial"/>
              <a:buChar char="•"/>
            </a:pPr>
            <a:r>
              <a:rPr lang="en-US" sz="1200" baseline="0" dirty="0" smtClean="0">
                <a:solidFill>
                  <a:prstClr val="black"/>
                </a:solidFill>
              </a:rPr>
              <a:t>For </a:t>
            </a:r>
            <a:r>
              <a:rPr lang="en-US" sz="1200" baseline="0" dirty="0" err="1" smtClean="0">
                <a:solidFill>
                  <a:prstClr val="black"/>
                </a:solidFill>
              </a:rPr>
              <a:t>webapplications</a:t>
            </a:r>
            <a:r>
              <a:rPr lang="en-US" sz="1200" baseline="0" dirty="0" smtClean="0">
                <a:solidFill>
                  <a:prstClr val="black"/>
                </a:solidFill>
              </a:rPr>
              <a:t>, mobile and  Ericsson intranet.</a:t>
            </a:r>
          </a:p>
          <a:p>
            <a:pPr marL="457200" lvl="1" indent="0">
              <a:lnSpc>
                <a:spcPct val="100000"/>
              </a:lnSpc>
              <a:buFont typeface="Arial"/>
              <a:buNone/>
            </a:pPr>
            <a:endParaRPr lang="en-US" sz="300" dirty="0" smtClean="0">
              <a:solidFill>
                <a:prstClr val="black"/>
              </a:solidFill>
            </a:endParaRPr>
          </a:p>
          <a:p>
            <a:pPr marL="628650" lvl="1" indent="-171450">
              <a:lnSpc>
                <a:spcPct val="100000"/>
              </a:lnSpc>
              <a:buFont typeface="Arial"/>
              <a:buChar char="•"/>
            </a:pPr>
            <a:r>
              <a:rPr lang="en-US" sz="1200" dirty="0" smtClean="0">
                <a:solidFill>
                  <a:prstClr val="black"/>
                </a:solidFill>
              </a:rPr>
              <a:t>I did my Master’s thesis at KTH MDI 1998</a:t>
            </a:r>
          </a:p>
          <a:p>
            <a:pPr marL="1085850" lvl="2" indent="-171450">
              <a:lnSpc>
                <a:spcPct val="100000"/>
              </a:lnSpc>
              <a:buFont typeface="Arial"/>
              <a:buChar char="•"/>
            </a:pPr>
            <a:endParaRPr lang="en-US" sz="300" dirty="0" smtClean="0">
              <a:solidFill>
                <a:prstClr val="black"/>
              </a:solidFill>
            </a:endParaRPr>
          </a:p>
          <a:p>
            <a:pPr marL="628650" lvl="1" indent="-171450">
              <a:lnSpc>
                <a:spcPct val="100000"/>
              </a:lnSpc>
              <a:buFont typeface="Arial"/>
              <a:buChar char="•"/>
            </a:pPr>
            <a:r>
              <a:rPr lang="en-US" sz="1200" dirty="0" smtClean="0">
                <a:solidFill>
                  <a:prstClr val="black"/>
                </a:solidFill>
              </a:rPr>
              <a:t>And</a:t>
            </a:r>
            <a:r>
              <a:rPr lang="en-US" sz="1200" baseline="0" dirty="0" smtClean="0">
                <a:solidFill>
                  <a:prstClr val="black"/>
                </a:solidFill>
              </a:rPr>
              <a:t> </a:t>
            </a:r>
            <a:r>
              <a:rPr lang="en-US" sz="1200" dirty="0" smtClean="0">
                <a:solidFill>
                  <a:prstClr val="black"/>
                </a:solidFill>
              </a:rPr>
              <a:t>before that I</a:t>
            </a:r>
            <a:r>
              <a:rPr lang="en-US" sz="1200" baseline="0" dirty="0" smtClean="0">
                <a:solidFill>
                  <a:prstClr val="black"/>
                </a:solidFill>
              </a:rPr>
              <a:t> have study several years at </a:t>
            </a:r>
            <a:r>
              <a:rPr lang="en-US" sz="1200" dirty="0" smtClean="0">
                <a:solidFill>
                  <a:prstClr val="black"/>
                </a:solidFill>
              </a:rPr>
              <a:t>Art schools</a:t>
            </a:r>
          </a:p>
          <a:p>
            <a:pPr marL="171450" lvl="0" indent="-171450">
              <a:lnSpc>
                <a:spcPct val="100000"/>
              </a:lnSpc>
              <a:buFont typeface="Arial"/>
              <a:buChar char="•"/>
            </a:pPr>
            <a:endParaRPr lang="en-US" sz="1200" dirty="0" smtClean="0">
              <a:solidFill>
                <a:prstClr val="black"/>
              </a:solidFill>
            </a:endParaRPr>
          </a:p>
          <a:p>
            <a:pPr marL="171450" lvl="0" indent="-171450">
              <a:lnSpc>
                <a:spcPct val="100000"/>
              </a:lnSpc>
              <a:buFont typeface="Arial"/>
              <a:buChar char="•"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340FE-CD1C-49EB-B74D-85882148C12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482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b="0" dirty="0" smtClean="0"/>
              <a:t>To day I will</a:t>
            </a:r>
            <a:r>
              <a:rPr lang="en-US" b="0" baseline="0" dirty="0" smtClean="0"/>
              <a:t> </a:t>
            </a:r>
            <a:r>
              <a:rPr lang="en-US" b="0" dirty="0" smtClean="0"/>
              <a:t>first show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How we at ITA are working with user experience today?</a:t>
            </a:r>
          </a:p>
          <a:p>
            <a:endParaRPr lang="en-US" dirty="0" smtClean="0"/>
          </a:p>
          <a:p>
            <a:r>
              <a:rPr lang="en-US" b="0" dirty="0" smtClean="0"/>
              <a:t>The last ten minutes </a:t>
            </a:r>
            <a:r>
              <a:rPr lang="en-US" b="0" baseline="0" dirty="0" smtClean="0"/>
              <a:t> I hope </a:t>
            </a:r>
            <a:r>
              <a:rPr lang="en-US" b="0" dirty="0" smtClean="0"/>
              <a:t>we can start a Discussion about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What you at MID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can gain from a cooperation with ITA?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And</a:t>
            </a:r>
            <a:r>
              <a:rPr lang="en-US" baseline="0" dirty="0" smtClean="0"/>
              <a:t> </a:t>
            </a:r>
            <a:r>
              <a:rPr lang="en-US" dirty="0" smtClean="0"/>
              <a:t>how we at ITA can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use your knowledge best? 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340FE-CD1C-49EB-B74D-85882148C12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061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endParaRPr lang="en-US" sz="1200" dirty="0" smtClean="0"/>
          </a:p>
          <a:p>
            <a:pPr marL="171450" indent="-171450">
              <a:buFont typeface="Arial"/>
              <a:buChar char="•"/>
            </a:pPr>
            <a:r>
              <a:rPr lang="en-US" sz="1200" baseline="0" dirty="0" smtClean="0"/>
              <a:t>I work at the part of ITA that develops Virtuellt Campus.</a:t>
            </a:r>
          </a:p>
          <a:p>
            <a:pPr marL="0" indent="0">
              <a:buFont typeface="Arial"/>
              <a:buNone/>
            </a:pPr>
            <a:endParaRPr lang="en-US" sz="1200" baseline="0" dirty="0" smtClean="0"/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 smtClean="0"/>
              <a:t>Develops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sz="1200" dirty="0" smtClean="0"/>
              <a:t>Course-, Program and  Group web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sz="1200" dirty="0" smtClean="0"/>
              <a:t>Personal menu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sz="1200" dirty="0" smtClean="0"/>
              <a:t>Profile</a:t>
            </a:r>
          </a:p>
          <a:p>
            <a:pPr marL="171450" indent="-171450">
              <a:buFont typeface="Arial" pitchFamily="34" charset="0"/>
              <a:buChar char="•"/>
            </a:pPr>
            <a:endParaRPr lang="en-US" sz="1200" dirty="0" smtClean="0"/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 smtClean="0"/>
              <a:t>Started 2009</a:t>
            </a:r>
          </a:p>
          <a:p>
            <a:pPr marL="171450" indent="-171450">
              <a:buFont typeface="Arial" pitchFamily="34" charset="0"/>
              <a:buChar char="•"/>
            </a:pPr>
            <a:endParaRPr lang="en-US" sz="1200" dirty="0" smtClean="0"/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 smtClean="0"/>
              <a:t>Part of ITA part used most UX resources </a:t>
            </a:r>
          </a:p>
          <a:p>
            <a:pPr marL="171450" indent="-171450">
              <a:buFont typeface="Arial" pitchFamily="34" charset="0"/>
              <a:buChar char="•"/>
            </a:pPr>
            <a:endParaRPr lang="en-US" sz="1200" dirty="0" smtClean="0"/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 smtClean="0"/>
              <a:t>Are you using some of these</a:t>
            </a:r>
            <a:r>
              <a:rPr lang="en-US" sz="1200" baseline="0" dirty="0" smtClean="0"/>
              <a:t>?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baseline="0" dirty="0" smtClean="0"/>
              <a:t>You probably have some feedback, 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sz="1200" baseline="0" dirty="0" smtClean="0"/>
              <a:t>We can go through this afterwards or y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sz="1200" baseline="0" dirty="0" smtClean="0"/>
              <a:t>you can use this blue feedback button</a:t>
            </a:r>
            <a:endParaRPr lang="en-US" sz="1200" dirty="0" smtClean="0"/>
          </a:p>
          <a:p>
            <a:pPr marL="171450" indent="-171450">
              <a:buFont typeface="Arial"/>
              <a:buChar char="•"/>
            </a:pPr>
            <a:endParaRPr lang="en-US" baseline="0" dirty="0" smtClean="0"/>
          </a:p>
          <a:p>
            <a:pPr marL="0" indent="0">
              <a:buFont typeface="Arial"/>
              <a:buNone/>
            </a:pPr>
            <a:endParaRPr lang="en-US" baseline="0" dirty="0" smtClean="0"/>
          </a:p>
          <a:p>
            <a:pPr marL="0" indent="0">
              <a:buFont typeface="Arial"/>
              <a:buNone/>
            </a:pPr>
            <a:endParaRPr lang="en-US" baseline="0" dirty="0" smtClean="0"/>
          </a:p>
          <a:p>
            <a:pPr marL="0" indent="0">
              <a:buFont typeface="Arial"/>
              <a:buNone/>
            </a:pPr>
            <a:endParaRPr lang="en-US" baseline="0" dirty="0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340FE-CD1C-49EB-B74D-85882148C12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0591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sv-SE" baseline="0" dirty="0" smtClean="0"/>
              <a:t>I </a:t>
            </a:r>
            <a:r>
              <a:rPr lang="sv-SE" baseline="0" dirty="0" err="1" smtClean="0"/>
              <a:t>will</a:t>
            </a:r>
            <a:endParaRPr lang="sv-SE" baseline="0" dirty="0" smtClean="0"/>
          </a:p>
          <a:p>
            <a:pPr marL="171450" indent="-171450">
              <a:buFont typeface="Arial"/>
              <a:buChar char="•"/>
            </a:pPr>
            <a:endParaRPr lang="sv-SE" baseline="0" dirty="0" smtClean="0"/>
          </a:p>
          <a:p>
            <a:pPr marL="171450" indent="-171450">
              <a:buFont typeface="Arial"/>
              <a:buChar char="•"/>
            </a:pPr>
            <a:r>
              <a:rPr lang="sv-SE" baseline="0" dirty="0" smtClean="0"/>
              <a:t> </a:t>
            </a:r>
            <a:r>
              <a:rPr lang="sv-SE" baseline="0" dirty="0" err="1" smtClean="0"/>
              <a:t>briefly</a:t>
            </a:r>
            <a:r>
              <a:rPr lang="sv-SE" baseline="0" dirty="0" smtClean="0"/>
              <a:t> go </a:t>
            </a:r>
            <a:r>
              <a:rPr lang="sv-SE" baseline="0" dirty="0" err="1" smtClean="0"/>
              <a:t>through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what</a:t>
            </a:r>
            <a:r>
              <a:rPr lang="sv-SE" baseline="0" dirty="0" smtClean="0"/>
              <a:t> </a:t>
            </a:r>
          </a:p>
          <a:p>
            <a:pPr marL="628650" lvl="1" indent="-171450">
              <a:buFont typeface="Arial"/>
              <a:buChar char="•"/>
            </a:pPr>
            <a:r>
              <a:rPr lang="sv-SE" baseline="0" dirty="0" smtClean="0"/>
              <a:t>I </a:t>
            </a:r>
            <a:r>
              <a:rPr lang="sv-SE" baseline="0" dirty="0" err="1" smtClean="0"/>
              <a:t>have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been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working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with</a:t>
            </a:r>
            <a:r>
              <a:rPr lang="sv-SE" baseline="0" dirty="0" smtClean="0"/>
              <a:t> </a:t>
            </a:r>
          </a:p>
          <a:p>
            <a:pPr marL="628650" lvl="1" indent="-171450">
              <a:buFont typeface="Arial"/>
              <a:buChar char="•"/>
            </a:pPr>
            <a:r>
              <a:rPr lang="sv-SE" baseline="0" dirty="0" err="1" smtClean="0"/>
              <a:t>since</a:t>
            </a:r>
            <a:r>
              <a:rPr lang="sv-SE" baseline="0" dirty="0" smtClean="0"/>
              <a:t> I </a:t>
            </a:r>
            <a:r>
              <a:rPr lang="sv-SE" baseline="0" dirty="0" err="1" smtClean="0"/>
              <a:t>started</a:t>
            </a:r>
            <a:r>
              <a:rPr lang="sv-SE" baseline="0" dirty="0" smtClean="0"/>
              <a:t> 1,5 </a:t>
            </a:r>
            <a:r>
              <a:rPr lang="sv-SE" baseline="0" dirty="0" err="1" smtClean="0"/>
              <a:t>years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ago</a:t>
            </a:r>
            <a:endParaRPr lang="sv-SE" baseline="0" dirty="0" smtClean="0"/>
          </a:p>
          <a:p>
            <a:pPr marL="171450" indent="-171450">
              <a:buFont typeface="Arial"/>
              <a:buChar char="•"/>
            </a:pPr>
            <a:endParaRPr lang="sv-SE" baseline="0" dirty="0" smtClean="0"/>
          </a:p>
          <a:p>
            <a:pPr marL="171450" indent="-171450">
              <a:buFont typeface="Arial"/>
              <a:buChar char="•"/>
            </a:pPr>
            <a:r>
              <a:rPr lang="sv-SE" baseline="0" dirty="0" smtClean="0"/>
              <a:t>I </a:t>
            </a:r>
            <a:r>
              <a:rPr lang="sv-SE" baseline="0" dirty="0" err="1" smtClean="0"/>
              <a:t>have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divideed</a:t>
            </a:r>
            <a:r>
              <a:rPr lang="sv-SE" baseline="0" dirty="0" smtClean="0"/>
              <a:t> my </a:t>
            </a:r>
            <a:r>
              <a:rPr lang="sv-SE" baseline="0" dirty="0" err="1" smtClean="0"/>
              <a:t>time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between</a:t>
            </a:r>
            <a:endParaRPr lang="sv-SE" baseline="0" dirty="0" smtClean="0"/>
          </a:p>
          <a:p>
            <a:pPr marL="628650" lvl="1" indent="-171450">
              <a:buFont typeface="Arial"/>
              <a:buChar char="•"/>
            </a:pPr>
            <a:r>
              <a:rPr lang="sv-SE" baseline="0" dirty="0" err="1" smtClean="0"/>
              <a:t>interaction</a:t>
            </a:r>
            <a:r>
              <a:rPr lang="sv-SE" baseline="0" dirty="0" smtClean="0"/>
              <a:t> design, </a:t>
            </a:r>
          </a:p>
          <a:p>
            <a:pPr marL="628650" lvl="1" indent="-171450">
              <a:buFont typeface="Arial"/>
              <a:buChar char="•"/>
            </a:pPr>
            <a:r>
              <a:rPr lang="sv-SE" baseline="0" dirty="0" err="1" smtClean="0"/>
              <a:t>usability</a:t>
            </a:r>
            <a:r>
              <a:rPr lang="sv-SE" baseline="0" dirty="0" smtClean="0"/>
              <a:t> test and </a:t>
            </a:r>
          </a:p>
          <a:p>
            <a:pPr marL="628650" lvl="1" indent="-171450">
              <a:buFont typeface="Arial"/>
              <a:buChar char="•"/>
            </a:pPr>
            <a:r>
              <a:rPr lang="sv-SE" baseline="0" dirty="0" err="1" smtClean="0"/>
              <a:t>some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user</a:t>
            </a:r>
            <a:r>
              <a:rPr lang="sv-SE" baseline="0" dirty="0" smtClean="0"/>
              <a:t> </a:t>
            </a:r>
            <a:r>
              <a:rPr lang="sv-SE" baseline="0" dirty="0" err="1" smtClean="0"/>
              <a:t>study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work</a:t>
            </a:r>
            <a:endParaRPr lang="sv-SE" baseline="0" dirty="0" smtClean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340FE-CD1C-49EB-B74D-85882148C12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0546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sv-SE" baseline="0" dirty="0" err="1" smtClean="0"/>
              <a:t>Inteaction</a:t>
            </a:r>
            <a:r>
              <a:rPr lang="sv-SE" baseline="0" dirty="0" smtClean="0"/>
              <a:t> design in Virtuellt Campus </a:t>
            </a:r>
            <a:r>
              <a:rPr lang="sv-SE" baseline="0" dirty="0" err="1" smtClean="0"/>
              <a:t>have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been</a:t>
            </a:r>
            <a:r>
              <a:rPr lang="sv-SE" baseline="0" dirty="0" smtClean="0"/>
              <a:t> </a:t>
            </a:r>
          </a:p>
          <a:p>
            <a:pPr marL="628650" lvl="1" indent="-171450">
              <a:buFont typeface="Arial"/>
              <a:buChar char="•"/>
            </a:pPr>
            <a:r>
              <a:rPr lang="sv-SE" baseline="0" dirty="0" smtClean="0"/>
              <a:t>for </a:t>
            </a:r>
            <a:r>
              <a:rPr lang="sv-SE" baseline="0" dirty="0" err="1" smtClean="0"/>
              <a:t>some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bigger</a:t>
            </a:r>
            <a:r>
              <a:rPr lang="sv-SE" baseline="0" dirty="0" smtClean="0"/>
              <a:t> areas and </a:t>
            </a:r>
          </a:p>
          <a:p>
            <a:pPr marL="628650" lvl="1" indent="-171450">
              <a:buFont typeface="Arial"/>
              <a:buChar char="•"/>
            </a:pPr>
            <a:r>
              <a:rPr lang="sv-SE" baseline="0" dirty="0" smtClean="0"/>
              <a:t>A </a:t>
            </a:r>
            <a:r>
              <a:rPr lang="sv-SE" baseline="0" dirty="0" err="1" smtClean="0"/>
              <a:t>lot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small </a:t>
            </a:r>
            <a:r>
              <a:rPr lang="sv-SE" baseline="0" dirty="0" err="1" smtClean="0"/>
              <a:t>improvement</a:t>
            </a:r>
            <a:endParaRPr lang="sv-SE" baseline="0" dirty="0" smtClean="0"/>
          </a:p>
          <a:p>
            <a:pPr marL="0" indent="0">
              <a:buFont typeface="Arial"/>
              <a:buNone/>
            </a:pPr>
            <a:endParaRPr lang="sv-SE" baseline="0" dirty="0" smtClean="0"/>
          </a:p>
          <a:p>
            <a:pPr marL="171450" indent="-171450">
              <a:buFont typeface="Arial"/>
              <a:buChar char="•"/>
            </a:pPr>
            <a:r>
              <a:rPr lang="sv-SE" b="0" baseline="0" dirty="0" err="1" smtClean="0"/>
              <a:t>One</a:t>
            </a:r>
            <a:r>
              <a:rPr lang="sv-SE" b="0" baseline="0" dirty="0" smtClean="0"/>
              <a:t> </a:t>
            </a:r>
            <a:r>
              <a:rPr lang="sv-SE" b="0" baseline="0" dirty="0" err="1" smtClean="0"/>
              <a:t>of</a:t>
            </a:r>
            <a:r>
              <a:rPr lang="sv-SE" b="0" baseline="0" dirty="0" smtClean="0"/>
              <a:t> the </a:t>
            </a:r>
            <a:r>
              <a:rPr lang="sv-SE" b="0" baseline="0" dirty="0" err="1" smtClean="0"/>
              <a:t>bigger</a:t>
            </a:r>
            <a:r>
              <a:rPr lang="sv-SE" b="0" baseline="0" dirty="0" smtClean="0"/>
              <a:t> design </a:t>
            </a:r>
            <a:r>
              <a:rPr lang="sv-SE" b="0" baseline="0" dirty="0" err="1" smtClean="0"/>
              <a:t>changes</a:t>
            </a:r>
            <a:r>
              <a:rPr lang="sv-SE" b="0" baseline="0" dirty="0" smtClean="0"/>
              <a:t> for the </a:t>
            </a:r>
            <a:r>
              <a:rPr lang="sv-SE" baseline="0" dirty="0" smtClean="0"/>
              <a:t>Course-, Program- and Group web </a:t>
            </a:r>
            <a:r>
              <a:rPr lang="sv-SE" baseline="0" dirty="0" err="1" smtClean="0"/>
              <a:t>was</a:t>
            </a:r>
            <a:endParaRPr lang="sv-SE" baseline="0" dirty="0" smtClean="0"/>
          </a:p>
          <a:p>
            <a:pPr marL="171450" indent="-171450">
              <a:buFont typeface="Arial"/>
              <a:buChar char="•"/>
            </a:pPr>
            <a:endParaRPr lang="sv-SE" baseline="0" dirty="0" smtClean="0"/>
          </a:p>
          <a:p>
            <a:pPr marL="628650" lvl="1" indent="-171450">
              <a:buFont typeface="Arial"/>
              <a:buChar char="•"/>
            </a:pPr>
            <a:r>
              <a:rPr lang="en-US" dirty="0" smtClean="0"/>
              <a:t>Change menu to adapt to </a:t>
            </a:r>
            <a:r>
              <a:rPr lang="en-US" dirty="0" err="1" smtClean="0"/>
              <a:t>kth.se</a:t>
            </a:r>
            <a:r>
              <a:rPr lang="en-US" dirty="0" smtClean="0"/>
              <a:t>, </a:t>
            </a:r>
          </a:p>
          <a:p>
            <a:pPr marL="1085850" lvl="2" indent="-171450">
              <a:buFont typeface="Arial"/>
              <a:buChar char="•"/>
            </a:pPr>
            <a:r>
              <a:rPr lang="en-US" dirty="0" smtClean="0"/>
              <a:t>Goal: feel like an integrated part of </a:t>
            </a:r>
            <a:r>
              <a:rPr lang="en-US" dirty="0" err="1" smtClean="0"/>
              <a:t>kth.se</a:t>
            </a:r>
            <a:endParaRPr lang="en-US" dirty="0" smtClean="0"/>
          </a:p>
          <a:p>
            <a:pPr marL="628650" lvl="1" indent="-171450">
              <a:buFont typeface="Arial"/>
              <a:buChar char="•"/>
            </a:pPr>
            <a:r>
              <a:rPr lang="en-US" dirty="0" smtClean="0"/>
              <a:t>This</a:t>
            </a:r>
            <a:r>
              <a:rPr lang="en-US" baseline="0" dirty="0" smtClean="0"/>
              <a:t> was also a start for a </a:t>
            </a:r>
            <a:r>
              <a:rPr lang="en-US" dirty="0" smtClean="0"/>
              <a:t>work with</a:t>
            </a:r>
            <a:r>
              <a:rPr lang="en-US" baseline="0" dirty="0" smtClean="0"/>
              <a:t> a </a:t>
            </a:r>
            <a:r>
              <a:rPr lang="en-US" dirty="0" smtClean="0"/>
              <a:t>cleaner layout</a:t>
            </a:r>
          </a:p>
          <a:p>
            <a:pPr marL="628650" lvl="1" indent="-171450">
              <a:buFont typeface="Arial"/>
              <a:buChar char="•"/>
            </a:pPr>
            <a:endParaRPr lang="en-US" dirty="0" smtClean="0"/>
          </a:p>
          <a:p>
            <a:pPr marL="171450" lvl="0" indent="-171450">
              <a:buFont typeface="Arial"/>
              <a:buChar char="•"/>
            </a:pPr>
            <a:r>
              <a:rPr lang="en-US" dirty="0" smtClean="0"/>
              <a:t>Another</a:t>
            </a:r>
            <a:r>
              <a:rPr lang="en-US" baseline="0" dirty="0" smtClean="0"/>
              <a:t> bigger interaction design and developing efforts have the integration</a:t>
            </a:r>
          </a:p>
          <a:p>
            <a:pPr marL="628650" lvl="1" indent="-171450">
              <a:buFont typeface="Arial"/>
              <a:buChar char="•"/>
            </a:pPr>
            <a:r>
              <a:rPr lang="en-US" baseline="0" dirty="0" smtClean="0"/>
              <a:t>Of two </a:t>
            </a:r>
            <a:r>
              <a:rPr lang="en-US" dirty="0" smtClean="0"/>
              <a:t>requested functions (input from teacher survey) in the course web as</a:t>
            </a:r>
          </a:p>
          <a:p>
            <a:pPr marL="1085850" lvl="2" indent="-171450">
              <a:buFont typeface="Arial"/>
              <a:buChar char="•"/>
            </a:pPr>
            <a:r>
              <a:rPr lang="en-US" dirty="0" smtClean="0"/>
              <a:t>Assignments</a:t>
            </a:r>
          </a:p>
          <a:p>
            <a:pPr marL="1085850" lvl="2" indent="-171450">
              <a:buFont typeface="Arial"/>
              <a:buChar char="•"/>
            </a:pPr>
            <a:r>
              <a:rPr lang="en-US" dirty="0" smtClean="0"/>
              <a:t>Course survey</a:t>
            </a:r>
          </a:p>
          <a:p>
            <a:pPr marL="171450" indent="-171450">
              <a:buFont typeface="Arial"/>
              <a:buChar char="•"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340FE-CD1C-49EB-B74D-85882148C12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1782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sv-SE" sz="1200" dirty="0" err="1" smtClean="0"/>
              <a:t>We</a:t>
            </a:r>
            <a:r>
              <a:rPr lang="sv-SE" sz="1200" baseline="0" dirty="0" smtClean="0"/>
              <a:t> </a:t>
            </a:r>
            <a:r>
              <a:rPr lang="sv-SE" sz="1200" baseline="0" dirty="0" err="1" smtClean="0"/>
              <a:t>spend</a:t>
            </a:r>
            <a:r>
              <a:rPr lang="sv-SE" sz="1200" baseline="0" dirty="0" smtClean="0"/>
              <a:t> a </a:t>
            </a:r>
            <a:r>
              <a:rPr lang="sv-SE" sz="1200" baseline="0" dirty="0" err="1" smtClean="0"/>
              <a:t>lot</a:t>
            </a:r>
            <a:r>
              <a:rPr lang="sv-SE" sz="1200" baseline="0" dirty="0" smtClean="0"/>
              <a:t> </a:t>
            </a:r>
            <a:r>
              <a:rPr lang="sv-SE" sz="1200" baseline="0" dirty="0" err="1" smtClean="0"/>
              <a:t>of</a:t>
            </a:r>
            <a:r>
              <a:rPr lang="sv-SE" sz="1200" baseline="0" dirty="0" smtClean="0"/>
              <a:t> </a:t>
            </a:r>
            <a:r>
              <a:rPr lang="sv-SE" sz="1200" baseline="0" dirty="0" err="1" smtClean="0"/>
              <a:t>our</a:t>
            </a:r>
            <a:r>
              <a:rPr lang="sv-SE" sz="1200" baseline="0" dirty="0" smtClean="0"/>
              <a:t> </a:t>
            </a:r>
            <a:r>
              <a:rPr lang="sv-SE" sz="1200" baseline="0" dirty="0" err="1" smtClean="0"/>
              <a:t>time</a:t>
            </a:r>
            <a:r>
              <a:rPr lang="sv-SE" sz="1200" baseline="0" dirty="0" smtClean="0"/>
              <a:t> </a:t>
            </a:r>
            <a:r>
              <a:rPr lang="sv-SE" sz="1200" baseline="0" dirty="0" err="1" smtClean="0"/>
              <a:t>with</a:t>
            </a:r>
            <a:r>
              <a:rPr lang="sv-SE" sz="1200" baseline="0" dirty="0" smtClean="0"/>
              <a:t> </a:t>
            </a:r>
            <a:r>
              <a:rPr lang="sv-SE" sz="1200" baseline="0" dirty="0" err="1" smtClean="0"/>
              <a:t>smaller</a:t>
            </a:r>
            <a:r>
              <a:rPr lang="sv-SE" sz="1200" baseline="0" dirty="0" smtClean="0"/>
              <a:t> </a:t>
            </a:r>
            <a:r>
              <a:rPr lang="sv-SE" sz="1200" baseline="0" dirty="0" err="1" smtClean="0"/>
              <a:t>improvements</a:t>
            </a:r>
            <a:endParaRPr lang="sv-SE" sz="1200" baseline="0" dirty="0" smtClean="0"/>
          </a:p>
          <a:p>
            <a:pPr marL="171450" indent="-171450">
              <a:buFont typeface="Arial"/>
              <a:buChar char="•"/>
            </a:pPr>
            <a:endParaRPr lang="sv-SE" sz="1200" baseline="0" dirty="0" smtClean="0"/>
          </a:p>
          <a:p>
            <a:pPr marL="0" lvl="1" indent="0">
              <a:buFont typeface="Arial"/>
              <a:buNone/>
            </a:pPr>
            <a:r>
              <a:rPr lang="en-US" sz="1200" dirty="0" smtClean="0"/>
              <a:t>Listen to feedback from users, follow usability guidelines and make small improvements. </a:t>
            </a:r>
          </a:p>
          <a:p>
            <a:pPr marL="342900" lvl="1" indent="-342900">
              <a:buFont typeface="Arial"/>
              <a:buChar char="•"/>
            </a:pPr>
            <a:endParaRPr lang="en-US" sz="1200" dirty="0" smtClean="0"/>
          </a:p>
          <a:p>
            <a:pPr marL="0" lvl="1" indent="0">
              <a:buFont typeface="Arial"/>
              <a:buNone/>
            </a:pPr>
            <a:r>
              <a:rPr lang="en-US" sz="1200" dirty="0" smtClean="0"/>
              <a:t>From</a:t>
            </a:r>
            <a:r>
              <a:rPr lang="en-US" sz="1200" baseline="0" dirty="0" smtClean="0"/>
              <a:t> s</a:t>
            </a:r>
            <a:r>
              <a:rPr lang="en-US" sz="1200" dirty="0" smtClean="0"/>
              <a:t>tudents have identified two important areas: </a:t>
            </a:r>
          </a:p>
          <a:p>
            <a:pPr marL="914400" lvl="2" indent="-457200">
              <a:buFont typeface="Arial" panose="020B0604020202020204" pitchFamily="34" charset="0"/>
              <a:buChar char="•"/>
            </a:pPr>
            <a:r>
              <a:rPr lang="en-US" sz="1200" dirty="0" smtClean="0"/>
              <a:t>schedule, </a:t>
            </a:r>
          </a:p>
          <a:p>
            <a:pPr marL="914400" lvl="2" indent="-457200">
              <a:buFont typeface="Arial" panose="020B0604020202020204" pitchFamily="34" charset="0"/>
              <a:buChar char="•"/>
            </a:pPr>
            <a:r>
              <a:rPr lang="en-US" sz="1200" dirty="0" smtClean="0"/>
              <a:t>notifications </a:t>
            </a:r>
          </a:p>
          <a:p>
            <a:endParaRPr lang="sv-SE" sz="1200" baseline="0" dirty="0" smtClean="0"/>
          </a:p>
          <a:p>
            <a:pPr marL="0" lvl="1" indent="0">
              <a:buNone/>
            </a:pPr>
            <a:r>
              <a:rPr lang="en-US" sz="1200" dirty="0" smtClean="0"/>
              <a:t>We have also done an underlying </a:t>
            </a:r>
            <a:r>
              <a:rPr lang="en-US" sz="1200" dirty="0" err="1" smtClean="0"/>
              <a:t>continuos</a:t>
            </a:r>
            <a:r>
              <a:rPr lang="en-US" sz="1200" dirty="0" smtClean="0"/>
              <a:t> work to:</a:t>
            </a:r>
          </a:p>
          <a:p>
            <a:pPr marL="342900" indent="-342900">
              <a:buFont typeface="Arial"/>
              <a:buChar char="•"/>
            </a:pPr>
            <a:r>
              <a:rPr lang="en-US" sz="1200" dirty="0" smtClean="0"/>
              <a:t>Collect and structure </a:t>
            </a:r>
          </a:p>
          <a:p>
            <a:pPr marL="342900" indent="-342900">
              <a:buFont typeface="Arial"/>
              <a:buChar char="•"/>
            </a:pPr>
            <a:r>
              <a:rPr lang="en-US" sz="1200" dirty="0" smtClean="0"/>
              <a:t>Explain </a:t>
            </a:r>
          </a:p>
          <a:p>
            <a:pPr marL="0" lvl="1" indent="0">
              <a:buNone/>
            </a:pPr>
            <a:endParaRPr lang="en-US" sz="1200" dirty="0" smtClean="0"/>
          </a:p>
          <a:p>
            <a:endParaRPr lang="en-US" sz="1200" dirty="0" smtClean="0"/>
          </a:p>
          <a:p>
            <a:pPr marL="0" indent="0">
              <a:buFont typeface="Arial"/>
              <a:buNone/>
            </a:pPr>
            <a:r>
              <a:rPr lang="en-US" sz="1200" dirty="0" smtClean="0"/>
              <a:t>Limitations:</a:t>
            </a:r>
          </a:p>
          <a:p>
            <a:pPr marL="342900" lvl="0" indent="-342900">
              <a:buFont typeface="Arial"/>
              <a:buChar char="•"/>
            </a:pPr>
            <a:r>
              <a:rPr lang="en-US" sz="1200" dirty="0" smtClean="0"/>
              <a:t>Problems with small isolated improvements. </a:t>
            </a:r>
          </a:p>
          <a:p>
            <a:pPr marL="342900" lvl="0" indent="-342900">
              <a:buFont typeface="Arial"/>
              <a:buChar char="•"/>
            </a:pPr>
            <a:r>
              <a:rPr lang="en-US" sz="1200" dirty="0" smtClean="0"/>
              <a:t>Need to see improvements in a bigger context to get a consistent user experience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340FE-CD1C-49EB-B74D-85882148C12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4037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noProof="0" dirty="0" smtClean="0"/>
              <a:t>I  will show some examples of the changes in</a:t>
            </a:r>
            <a:r>
              <a:rPr lang="en-GB" baseline="0" noProof="0" dirty="0" smtClean="0"/>
              <a:t> the course web</a:t>
            </a:r>
            <a:endParaRPr lang="en-GB" noProof="0" dirty="0" smtClean="0"/>
          </a:p>
          <a:p>
            <a:endParaRPr lang="en-GB" noProof="0" dirty="0" smtClean="0"/>
          </a:p>
          <a:p>
            <a:pPr marL="171450" indent="-171450">
              <a:buFont typeface="Arial"/>
              <a:buChar char="•"/>
            </a:pPr>
            <a:r>
              <a:rPr lang="en-GB" noProof="0" dirty="0" smtClean="0"/>
              <a:t>Here you can see a course web and the </a:t>
            </a:r>
            <a:r>
              <a:rPr lang="en-GB" baseline="0" noProof="0" dirty="0" smtClean="0"/>
              <a:t>left menu, the  top and bottom of a page. ’</a:t>
            </a:r>
          </a:p>
          <a:p>
            <a:pPr marL="171450" indent="-171450">
              <a:buFont typeface="Arial"/>
              <a:buChar char="•"/>
            </a:pPr>
            <a:endParaRPr lang="en-GB" baseline="0" noProof="0" dirty="0" smtClean="0"/>
          </a:p>
          <a:p>
            <a:pPr marL="171450" indent="-171450">
              <a:buFont typeface="Arial"/>
              <a:buChar char="•"/>
            </a:pPr>
            <a:r>
              <a:rPr lang="en-GB" baseline="0" noProof="0" dirty="0" smtClean="0"/>
              <a:t>Our goal was to 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Collect, structure so that</a:t>
            </a:r>
          </a:p>
          <a:p>
            <a:pPr marL="1085850" lvl="2" indent="-171450">
              <a:buFont typeface="Arial"/>
              <a:buChar char="•"/>
            </a:pPr>
            <a:r>
              <a:rPr lang="en-US" dirty="0" smtClean="0"/>
              <a:t>user content are in focus </a:t>
            </a:r>
          </a:p>
          <a:p>
            <a:pPr marL="1085850" lvl="2" indent="-171450">
              <a:buFont typeface="Arial"/>
              <a:buChar char="•"/>
            </a:pPr>
            <a:r>
              <a:rPr lang="en-US" dirty="0" smtClean="0"/>
              <a:t>tasks/ actions appears in similar places</a:t>
            </a:r>
          </a:p>
          <a:p>
            <a:pPr marL="1085850" lvl="2" indent="-171450">
              <a:buFont typeface="Arial"/>
              <a:buChar char="•"/>
            </a:pPr>
            <a:endParaRPr lang="en-US" dirty="0" smtClean="0"/>
          </a:p>
          <a:p>
            <a:pPr marL="1085850" lvl="2" indent="-171450">
              <a:buFont typeface="Arial"/>
              <a:buChar char="•"/>
            </a:pPr>
            <a:r>
              <a:rPr lang="en-US" dirty="0" smtClean="0"/>
              <a:t>To get </a:t>
            </a:r>
          </a:p>
          <a:p>
            <a:pPr marL="1543050" lvl="3" indent="-171450">
              <a:buFont typeface="Arial"/>
              <a:buChar char="•"/>
            </a:pPr>
            <a:r>
              <a:rPr lang="en-US" dirty="0" smtClean="0"/>
              <a:t>a cleaner and more consistent layout</a:t>
            </a:r>
          </a:p>
          <a:p>
            <a:pPr marL="1543050" lvl="3" indent="-171450">
              <a:buFont typeface="Arial"/>
              <a:buChar char="•"/>
            </a:pPr>
            <a:r>
              <a:rPr lang="en-US" dirty="0" smtClean="0"/>
              <a:t>, easier to see how things relate when you place them together</a:t>
            </a:r>
          </a:p>
          <a:p>
            <a:pPr marL="1085850" lvl="2" indent="-171450">
              <a:buFont typeface="Arial"/>
              <a:buChar char="•"/>
            </a:pPr>
            <a:endParaRPr lang="en-US" dirty="0" smtClean="0"/>
          </a:p>
          <a:p>
            <a:pPr marL="1085850" lvl="2" indent="-171450">
              <a:buFont typeface="Arial"/>
              <a:buChar char="•"/>
            </a:pPr>
            <a:r>
              <a:rPr lang="en-US" dirty="0" smtClean="0"/>
              <a:t>Example</a:t>
            </a:r>
            <a:r>
              <a:rPr lang="en-US" baseline="0" dirty="0" smtClean="0"/>
              <a:t> here is the </a:t>
            </a:r>
            <a:r>
              <a:rPr lang="en-US" dirty="0" smtClean="0"/>
              <a:t>left menu</a:t>
            </a:r>
            <a:r>
              <a:rPr lang="en-US" baseline="0" dirty="0" smtClean="0"/>
              <a:t> and </a:t>
            </a:r>
            <a:r>
              <a:rPr lang="en-US" dirty="0" smtClean="0"/>
              <a:t>pages, </a:t>
            </a:r>
          </a:p>
          <a:p>
            <a:pPr marL="1085850" lvl="2" indent="-171450">
              <a:buFont typeface="Arial"/>
              <a:buChar char="•"/>
            </a:pPr>
            <a:r>
              <a:rPr lang="en-US" dirty="0" smtClean="0"/>
              <a:t>You can se the tools</a:t>
            </a:r>
            <a:r>
              <a:rPr lang="en-US" baseline="0" dirty="0" smtClean="0"/>
              <a:t>, actions collected …</a:t>
            </a:r>
            <a:endParaRPr lang="en-US" dirty="0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340FE-CD1C-49EB-B74D-85882148C12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0558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err="1" smtClean="0"/>
              <a:t>Some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examples</a:t>
            </a:r>
            <a:r>
              <a:rPr lang="sv-SE" baseline="0" dirty="0" smtClean="0"/>
              <a:t> from the </a:t>
            </a:r>
            <a:r>
              <a:rPr lang="sv-SE" dirty="0" err="1" smtClean="0"/>
              <a:t>News</a:t>
            </a:r>
            <a:r>
              <a:rPr lang="sv-SE" dirty="0" smtClean="0"/>
              <a:t> </a:t>
            </a:r>
            <a:r>
              <a:rPr lang="sv-SE" dirty="0" err="1" smtClean="0"/>
              <a:t>feed</a:t>
            </a:r>
            <a:r>
              <a:rPr lang="sv-SE" dirty="0" smtClean="0"/>
              <a:t> and </a:t>
            </a:r>
            <a:r>
              <a:rPr lang="sv-SE" dirty="0" err="1" smtClean="0"/>
              <a:t>notifikcations</a:t>
            </a:r>
            <a:endParaRPr lang="sv-SE" dirty="0" smtClean="0"/>
          </a:p>
          <a:p>
            <a:endParaRPr lang="sv-SE" dirty="0" smtClean="0"/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 smtClean="0"/>
              <a:t>User input: Hard to reed, feels like spam                         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dirty="0" smtClean="0"/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 smtClean="0"/>
              <a:t>We also worked with a consistent layout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 smtClean="0"/>
              <a:t>For mail, news feed and now direct notifications</a:t>
            </a:r>
            <a:endParaRPr lang="sv-SE" dirty="0" smtClean="0"/>
          </a:p>
          <a:p>
            <a:endParaRPr lang="sv-SE" dirty="0" smtClean="0"/>
          </a:p>
          <a:p>
            <a:endParaRPr lang="sv-SE" dirty="0" smtClean="0"/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C6405-79BE-4462-9C9E-0A9DF1E6F6E1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588800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indent="0">
              <a:buNone/>
            </a:pPr>
            <a:r>
              <a:rPr lang="en-US" sz="1200" dirty="0" smtClean="0"/>
              <a:t>We have also done an </a:t>
            </a:r>
            <a:r>
              <a:rPr lang="en-US" sz="1200" dirty="0" err="1" smtClean="0"/>
              <a:t>continuos</a:t>
            </a:r>
            <a:r>
              <a:rPr lang="en-US" sz="1200" dirty="0" smtClean="0"/>
              <a:t> work to:</a:t>
            </a:r>
            <a:endParaRPr lang="sv-SE" sz="1200" baseline="0" dirty="0" smtClean="0"/>
          </a:p>
          <a:p>
            <a:pPr marL="457200" lvl="1" indent="0">
              <a:buNone/>
            </a:pPr>
            <a:endParaRPr lang="en-US" sz="1200" dirty="0" smtClean="0"/>
          </a:p>
          <a:p>
            <a:pPr marL="342900" indent="-342900">
              <a:buFont typeface="Arial"/>
              <a:buChar char="•"/>
            </a:pPr>
            <a:r>
              <a:rPr lang="en-US" sz="1200" dirty="0" smtClean="0"/>
              <a:t>Explain </a:t>
            </a:r>
          </a:p>
          <a:p>
            <a:pPr marL="1085850" lvl="2" indent="-171450">
              <a:buFont typeface="Arial"/>
              <a:buChar char="•"/>
            </a:pPr>
            <a:r>
              <a:rPr lang="en-US" sz="1200" dirty="0" smtClean="0"/>
              <a:t>Parts not intuitive</a:t>
            </a:r>
          </a:p>
          <a:p>
            <a:pPr marL="1085850" lvl="2" indent="-171450">
              <a:buFont typeface="Arial"/>
              <a:buChar char="•"/>
            </a:pPr>
            <a:r>
              <a:rPr lang="en-US" sz="1200" dirty="0" smtClean="0"/>
              <a:t>Information is added under e.g. </a:t>
            </a:r>
            <a:r>
              <a:rPr lang="en-US" sz="1200" dirty="0" err="1" smtClean="0"/>
              <a:t>i</a:t>
            </a:r>
            <a:r>
              <a:rPr lang="en-US" sz="1200" dirty="0" smtClean="0"/>
              <a:t>-icons </a:t>
            </a:r>
          </a:p>
          <a:p>
            <a:pPr marL="1371600" lvl="3" indent="0">
              <a:buFont typeface="Arial"/>
              <a:buNone/>
            </a:pPr>
            <a:endParaRPr lang="en-US" sz="1200" dirty="0" smtClean="0"/>
          </a:p>
          <a:p>
            <a:pPr marL="1085850" lvl="2" indent="-171450">
              <a:buFont typeface="Arial"/>
              <a:buChar char="•"/>
            </a:pPr>
            <a:r>
              <a:rPr lang="en-US" sz="1200" dirty="0" smtClean="0"/>
              <a:t>Example</a:t>
            </a:r>
            <a:r>
              <a:rPr lang="en-US" sz="1200" baseline="0" dirty="0" smtClean="0"/>
              <a:t> here is from making a new post. </a:t>
            </a:r>
            <a:r>
              <a:rPr lang="en-US" sz="1200" dirty="0" smtClean="0"/>
              <a:t> </a:t>
            </a:r>
            <a:endParaRPr lang="sv-SE" sz="120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340FE-CD1C-49EB-B74D-85882148C12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138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US" sz="1200" dirty="0" smtClean="0"/>
              <a:t>When it comes to </a:t>
            </a:r>
          </a:p>
          <a:p>
            <a:pPr marL="171450" lvl="0" indent="-171450">
              <a:buFont typeface="Arial"/>
              <a:buChar char="•"/>
            </a:pPr>
            <a:r>
              <a:rPr lang="en-US" sz="1200" dirty="0" smtClean="0"/>
              <a:t>usability </a:t>
            </a:r>
            <a:r>
              <a:rPr lang="en-US" sz="1200" dirty="0" err="1" smtClean="0"/>
              <a:t>tessing</a:t>
            </a:r>
            <a:r>
              <a:rPr lang="en-US" sz="1200" baseline="0" dirty="0" smtClean="0"/>
              <a:t> and user studies</a:t>
            </a:r>
          </a:p>
          <a:p>
            <a:pPr marL="0" indent="0">
              <a:buFont typeface="Arial"/>
              <a:buNone/>
            </a:pPr>
            <a:endParaRPr lang="en-US" sz="1200" dirty="0" smtClean="0"/>
          </a:p>
          <a:p>
            <a:pPr marL="0" indent="0">
              <a:buFont typeface="Arial"/>
              <a:buNone/>
            </a:pPr>
            <a:r>
              <a:rPr lang="en-US" sz="1200" dirty="0" smtClean="0"/>
              <a:t>We have done</a:t>
            </a:r>
          </a:p>
          <a:p>
            <a:pPr marL="285750" indent="-285750">
              <a:buFont typeface="Arial"/>
              <a:buChar char="•"/>
            </a:pPr>
            <a:r>
              <a:rPr lang="en-US" sz="1200" dirty="0" smtClean="0"/>
              <a:t>Student/ teacher interviews </a:t>
            </a:r>
          </a:p>
          <a:p>
            <a:pPr marL="285750" indent="-285750">
              <a:buFont typeface="Arial"/>
              <a:buChar char="•"/>
            </a:pPr>
            <a:r>
              <a:rPr lang="en-US" sz="1200" dirty="0" smtClean="0"/>
              <a:t>Usability test of new functions</a:t>
            </a:r>
          </a:p>
          <a:p>
            <a:pPr marL="742950" lvl="1" indent="-285750">
              <a:buFont typeface="Arial"/>
              <a:buChar char="•"/>
            </a:pPr>
            <a:r>
              <a:rPr lang="en-US" sz="1200" dirty="0" smtClean="0"/>
              <a:t>Issue: 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We can’t make all improvement we found due to 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cost of development of an integrated system that shall be exchangeable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Combined test of smaller improvements with interviews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Issue: 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No planning for usability tests since small improvements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We not always make another sprint with improvements from usability tests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Ongoing work with scenarios for students and teachers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Ongoing work with design guidelines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340FE-CD1C-49EB-B74D-85882148C12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5716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0" dirty="0" smtClean="0"/>
              <a:t>I have started a work</a:t>
            </a:r>
            <a:r>
              <a:rPr lang="en-US" b="0" baseline="0" dirty="0" smtClean="0"/>
              <a:t> with scenarios</a:t>
            </a:r>
            <a:endParaRPr lang="en-US" b="0" dirty="0" smtClean="0"/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Today: 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Different persons in our organizations have some knowledge about (part) of our users.</a:t>
            </a:r>
          </a:p>
          <a:p>
            <a:pPr marL="800100" lvl="1" indent="-342900">
              <a:buFont typeface="Arial"/>
              <a:buChar char="•"/>
            </a:pPr>
            <a:endParaRPr lang="en-US" dirty="0" smtClean="0"/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You can here someone say:</a:t>
            </a:r>
            <a:r>
              <a:rPr lang="en-US" baseline="0" dirty="0" smtClean="0"/>
              <a:t> </a:t>
            </a:r>
          </a:p>
          <a:p>
            <a:pPr marL="1257300" lvl="2" indent="-342900">
              <a:buFont typeface="Arial"/>
              <a:buChar char="•"/>
            </a:pPr>
            <a:r>
              <a:rPr lang="en-US" baseline="0" dirty="0" smtClean="0"/>
              <a:t>y</a:t>
            </a:r>
            <a:r>
              <a:rPr lang="en-US" dirty="0" smtClean="0"/>
              <a:t>ou know teachers often do, want </a:t>
            </a:r>
            <a:r>
              <a:rPr lang="en-US" dirty="0" err="1" smtClean="0"/>
              <a:t>etc</a:t>
            </a:r>
            <a:endParaRPr lang="en-US" dirty="0" smtClean="0"/>
          </a:p>
          <a:p>
            <a:pPr marL="1257300" marR="0" lvl="3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 smtClean="0"/>
              <a:t>Or:</a:t>
            </a:r>
            <a:r>
              <a:rPr lang="en-US" baseline="0" dirty="0" smtClean="0"/>
              <a:t> They say all do things in different ways. </a:t>
            </a:r>
          </a:p>
          <a:p>
            <a:pPr marL="1257300" marR="0" lvl="3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baseline="0" dirty="0" smtClean="0"/>
              <a:t>But which different ways? And why?</a:t>
            </a:r>
          </a:p>
          <a:p>
            <a:pPr marL="1257300" marR="0" lvl="3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baseline="0" dirty="0" smtClean="0"/>
              <a:t>And when you look into it you can see a pattern that you do thing differently in certain situations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Goal:</a:t>
            </a:r>
            <a:r>
              <a:rPr lang="en-US" dirty="0" smtClean="0"/>
              <a:t> </a:t>
            </a: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 smtClean="0"/>
              <a:t>Know what users do in</a:t>
            </a:r>
            <a:r>
              <a:rPr lang="en-US" baseline="0" dirty="0" smtClean="0"/>
              <a:t> the </a:t>
            </a:r>
            <a:r>
              <a:rPr lang="en-US" dirty="0" smtClean="0"/>
              <a:t>their daily work/ life at KTH. </a:t>
            </a:r>
          </a:p>
          <a:p>
            <a:pPr marL="0" indent="0">
              <a:buNone/>
            </a:pPr>
            <a:r>
              <a:rPr lang="en-US" b="1" dirty="0" smtClean="0"/>
              <a:t>By: 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Gather and structure information in a usable form for Business operation and IT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96CCB-15C8-7E4C-8A1C-93EC1E299519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306514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Example scenarios</a:t>
            </a:r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00" dirty="0" smtClean="0"/>
              <a:t>What are their tasks?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00" dirty="0" smtClean="0"/>
              <a:t>When in time?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marL="4572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 smtClean="0"/>
              <a:t>Are there different ways of doing the same task?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00" dirty="0" smtClean="0"/>
              <a:t>…depending on the user’s situation?  </a:t>
            </a:r>
          </a:p>
          <a:p>
            <a:endParaRPr lang="sv-SE" dirty="0" smtClean="0"/>
          </a:p>
          <a:p>
            <a:r>
              <a:rPr lang="sv-SE" dirty="0" err="1" smtClean="0"/>
              <a:t>Here</a:t>
            </a:r>
            <a:r>
              <a:rPr lang="sv-SE" dirty="0" smtClean="0"/>
              <a:t> </a:t>
            </a:r>
            <a:r>
              <a:rPr lang="sv-SE" dirty="0" err="1" smtClean="0"/>
              <a:t>we</a:t>
            </a:r>
            <a:r>
              <a:rPr lang="sv-SE" dirty="0" smtClean="0"/>
              <a:t> </a:t>
            </a:r>
            <a:r>
              <a:rPr lang="sv-SE" dirty="0" err="1" smtClean="0"/>
              <a:t>have</a:t>
            </a:r>
            <a:r>
              <a:rPr lang="sv-SE" dirty="0" smtClean="0"/>
              <a:t> </a:t>
            </a:r>
            <a:r>
              <a:rPr lang="sv-SE" dirty="0" err="1" smtClean="0"/>
              <a:t>started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list an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overiew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a </a:t>
            </a:r>
            <a:r>
              <a:rPr lang="sv-SE" baseline="0" dirty="0" err="1" smtClean="0"/>
              <a:t>teachers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sceanrios</a:t>
            </a:r>
            <a:r>
              <a:rPr lang="sv-SE" baseline="0" dirty="0" smtClean="0"/>
              <a:t> from </a:t>
            </a:r>
            <a:r>
              <a:rPr lang="sv-SE" baseline="0" dirty="0" err="1" smtClean="0"/>
              <a:t>our</a:t>
            </a:r>
            <a:r>
              <a:rPr lang="sv-SE" baseline="0" dirty="0" smtClean="0"/>
              <a:t> </a:t>
            </a:r>
            <a:r>
              <a:rPr lang="sv-SE" baseline="0" dirty="0" err="1" smtClean="0"/>
              <a:t>knowledge</a:t>
            </a:r>
            <a:r>
              <a:rPr lang="sv-SE" baseline="0" dirty="0" smtClean="0"/>
              <a:t>. </a:t>
            </a:r>
          </a:p>
          <a:p>
            <a:r>
              <a:rPr lang="sv-SE" baseline="0" dirty="0" err="1" smtClean="0"/>
              <a:t>Our</a:t>
            </a:r>
            <a:r>
              <a:rPr lang="sv-SE" baseline="0" dirty="0" smtClean="0"/>
              <a:t> </a:t>
            </a:r>
            <a:r>
              <a:rPr lang="sv-SE" baseline="0" dirty="0" err="1" smtClean="0"/>
              <a:t>goal</a:t>
            </a:r>
            <a:r>
              <a:rPr lang="sv-SE" baseline="0" dirty="0" smtClean="0"/>
              <a:t> is </a:t>
            </a:r>
            <a:r>
              <a:rPr lang="sv-SE" baseline="0" dirty="0" err="1" smtClean="0"/>
              <a:t>to</a:t>
            </a:r>
            <a:r>
              <a:rPr lang="sv-SE" baseline="0" dirty="0" smtClean="0"/>
              <a:t> from </a:t>
            </a:r>
            <a:r>
              <a:rPr lang="sv-SE" baseline="0" dirty="0" err="1" smtClean="0"/>
              <a:t>interviews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verify</a:t>
            </a:r>
            <a:r>
              <a:rPr lang="sv-SE" baseline="0" dirty="0" smtClean="0"/>
              <a:t> </a:t>
            </a:r>
            <a:r>
              <a:rPr lang="sv-SE" baseline="0" dirty="0" err="1" smtClean="0"/>
              <a:t>existing</a:t>
            </a:r>
            <a:r>
              <a:rPr lang="sv-SE" baseline="0" dirty="0" smtClean="0"/>
              <a:t> information and </a:t>
            </a:r>
            <a:r>
              <a:rPr lang="sv-SE" baseline="0" dirty="0" err="1" smtClean="0"/>
              <a:t>add</a:t>
            </a:r>
            <a:r>
              <a:rPr lang="sv-SE" baseline="0" dirty="0" smtClean="0"/>
              <a:t> </a:t>
            </a:r>
            <a:r>
              <a:rPr lang="sv-SE" baseline="0" dirty="0" err="1" smtClean="0"/>
              <a:t>more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340FE-CD1C-49EB-B74D-85882148C12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206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sv-SE" dirty="0" err="1" smtClean="0"/>
              <a:t>Some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examples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how</a:t>
            </a:r>
            <a:r>
              <a:rPr lang="sv-SE" baseline="0" dirty="0" smtClean="0"/>
              <a:t> I</a:t>
            </a:r>
            <a:endParaRPr lang="sv-SE" dirty="0" smtClean="0"/>
          </a:p>
          <a:p>
            <a:pPr marL="171450" indent="-171450">
              <a:buFont typeface="Arial"/>
              <a:buChar char="•"/>
            </a:pPr>
            <a:endParaRPr lang="sv-SE" dirty="0" smtClean="0"/>
          </a:p>
          <a:p>
            <a:pPr marL="171450" indent="-171450">
              <a:buFont typeface="Arial"/>
              <a:buChar char="•"/>
            </a:pPr>
            <a:r>
              <a:rPr lang="sv-SE" dirty="0" smtClean="0"/>
              <a:t>Try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visualize</a:t>
            </a:r>
            <a:r>
              <a:rPr lang="sv-SE" dirty="0" smtClean="0"/>
              <a:t> for </a:t>
            </a:r>
            <a:r>
              <a:rPr lang="sv-SE" dirty="0" err="1" smtClean="0"/>
              <a:t>us</a:t>
            </a:r>
            <a:r>
              <a:rPr lang="sv-SE" dirty="0" smtClean="0"/>
              <a:t> in the </a:t>
            </a:r>
            <a:r>
              <a:rPr lang="sv-SE" dirty="0" err="1" smtClean="0"/>
              <a:t>project</a:t>
            </a:r>
            <a:r>
              <a:rPr lang="sv-SE" dirty="0" smtClean="0"/>
              <a:t> </a:t>
            </a:r>
            <a:r>
              <a:rPr lang="sv-SE" dirty="0" err="1" smtClean="0"/>
              <a:t>who</a:t>
            </a:r>
            <a:r>
              <a:rPr lang="sv-SE" dirty="0" smtClean="0"/>
              <a:t> </a:t>
            </a:r>
            <a:r>
              <a:rPr lang="sv-SE" dirty="0" err="1" smtClean="0"/>
              <a:t>are</a:t>
            </a:r>
            <a:r>
              <a:rPr lang="sv-SE" dirty="0" smtClean="0"/>
              <a:t> </a:t>
            </a:r>
            <a:r>
              <a:rPr lang="sv-SE" dirty="0" err="1" smtClean="0"/>
              <a:t>our</a:t>
            </a:r>
            <a:r>
              <a:rPr lang="sv-SE" dirty="0" smtClean="0"/>
              <a:t> </a:t>
            </a:r>
            <a:r>
              <a:rPr lang="sv-SE" dirty="0" err="1" smtClean="0"/>
              <a:t>users</a:t>
            </a:r>
            <a:r>
              <a:rPr lang="sv-SE" baseline="0" dirty="0" smtClean="0"/>
              <a:t>:</a:t>
            </a:r>
          </a:p>
          <a:p>
            <a:pPr marL="628650" lvl="1" indent="-171450">
              <a:buFont typeface="Arial"/>
              <a:buChar char="•"/>
            </a:pPr>
            <a:r>
              <a:rPr lang="sv-SE" dirty="0" err="1" smtClean="0"/>
              <a:t>What</a:t>
            </a:r>
            <a:r>
              <a:rPr lang="sv-SE" dirty="0" smtClean="0"/>
              <a:t> </a:t>
            </a:r>
            <a:r>
              <a:rPr lang="sv-SE" dirty="0" err="1" smtClean="0"/>
              <a:t>are</a:t>
            </a:r>
            <a:r>
              <a:rPr lang="sv-SE" dirty="0" smtClean="0"/>
              <a:t> the </a:t>
            </a:r>
            <a:r>
              <a:rPr lang="sv-SE" dirty="0" err="1" smtClean="0"/>
              <a:t>roles</a:t>
            </a:r>
            <a:r>
              <a:rPr lang="sv-SE" dirty="0" smtClean="0"/>
              <a:t> at KTH?</a:t>
            </a:r>
          </a:p>
          <a:p>
            <a:pPr marL="628650" lvl="1" indent="-171450">
              <a:buFont typeface="Arial"/>
              <a:buChar char="•"/>
            </a:pPr>
            <a:r>
              <a:rPr lang="sv-SE" dirty="0" err="1" smtClean="0"/>
              <a:t>How</a:t>
            </a:r>
            <a:r>
              <a:rPr lang="sv-SE" dirty="0" smtClean="0"/>
              <a:t> </a:t>
            </a:r>
            <a:r>
              <a:rPr lang="sv-SE" dirty="0" err="1" smtClean="0"/>
              <a:t>many</a:t>
            </a:r>
            <a:r>
              <a:rPr lang="sv-SE" dirty="0" smtClean="0"/>
              <a:t> in </a:t>
            </a:r>
            <a:r>
              <a:rPr lang="sv-SE" dirty="0" err="1" smtClean="0"/>
              <a:t>each</a:t>
            </a:r>
            <a:r>
              <a:rPr lang="sv-SE" dirty="0" smtClean="0"/>
              <a:t> </a:t>
            </a:r>
            <a:r>
              <a:rPr lang="sv-SE" dirty="0" err="1" smtClean="0"/>
              <a:t>role</a:t>
            </a:r>
            <a:r>
              <a:rPr lang="sv-SE" dirty="0" smtClean="0"/>
              <a:t>??</a:t>
            </a:r>
          </a:p>
          <a:p>
            <a:pPr marL="628650" lvl="1" indent="-171450">
              <a:buFont typeface="Arial"/>
              <a:buChar char="•"/>
            </a:pPr>
            <a:r>
              <a:rPr lang="sv-SE" dirty="0" err="1" smtClean="0"/>
              <a:t>Who</a:t>
            </a:r>
            <a:r>
              <a:rPr lang="sv-SE" dirty="0" smtClean="0"/>
              <a:t> is </a:t>
            </a:r>
            <a:r>
              <a:rPr lang="sv-SE" dirty="0" err="1" smtClean="0"/>
              <a:t>working</a:t>
            </a:r>
            <a:r>
              <a:rPr lang="sv-SE" dirty="0" smtClean="0"/>
              <a:t> </a:t>
            </a:r>
            <a:r>
              <a:rPr lang="sv-SE" dirty="0" err="1" smtClean="0"/>
              <a:t>where</a:t>
            </a:r>
            <a:r>
              <a:rPr lang="sv-SE" dirty="0" smtClean="0"/>
              <a:t>??</a:t>
            </a:r>
          </a:p>
          <a:p>
            <a:pPr marL="628650" lvl="1" indent="-171450">
              <a:buFont typeface="Arial"/>
              <a:buChar char="•"/>
            </a:pPr>
            <a:endParaRPr lang="sv-SE" dirty="0" smtClean="0"/>
          </a:p>
          <a:p>
            <a:pPr marL="628650" lvl="1" indent="-171450">
              <a:buFont typeface="Arial"/>
              <a:buChar char="•"/>
            </a:pPr>
            <a:r>
              <a:rPr lang="sv-SE" dirty="0" smtClean="0"/>
              <a:t>And </a:t>
            </a:r>
            <a:r>
              <a:rPr lang="sv-SE" dirty="0" err="1" smtClean="0"/>
              <a:t>when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are</a:t>
            </a:r>
            <a:r>
              <a:rPr lang="sv-SE" baseline="0" dirty="0" smtClean="0"/>
              <a:t>, </a:t>
            </a:r>
            <a:r>
              <a:rPr lang="sv-SE" baseline="0" dirty="0" err="1" smtClean="0"/>
              <a:t>here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teacher</a:t>
            </a:r>
            <a:r>
              <a:rPr lang="sv-SE" baseline="0" dirty="0" smtClean="0"/>
              <a:t>, </a:t>
            </a:r>
            <a:r>
              <a:rPr lang="sv-SE" baseline="0" dirty="0" err="1" smtClean="0"/>
              <a:t>doing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what</a:t>
            </a:r>
            <a:r>
              <a:rPr lang="sv-SE" baseline="0" dirty="0" smtClean="0"/>
              <a:t>?</a:t>
            </a:r>
            <a:endParaRPr lang="sv-SE" dirty="0" smtClean="0"/>
          </a:p>
          <a:p>
            <a:pPr marL="628650" lvl="1" indent="-171450">
              <a:buFont typeface="Arial"/>
              <a:buChar char="•"/>
            </a:pPr>
            <a:endParaRPr lang="sv-SE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96CCB-15C8-7E4C-8A1C-93EC1E299519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422529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And</a:t>
            </a:r>
            <a:r>
              <a:rPr lang="sv-SE" baseline="0" dirty="0" smtClean="0"/>
              <a:t> </a:t>
            </a:r>
            <a:r>
              <a:rPr lang="sv-SE" baseline="0" dirty="0" err="1" smtClean="0"/>
              <a:t>h</a:t>
            </a:r>
            <a:r>
              <a:rPr lang="sv-SE" dirty="0" err="1" smtClean="0"/>
              <a:t>ow</a:t>
            </a:r>
            <a:r>
              <a:rPr lang="sv-SE" dirty="0" smtClean="0"/>
              <a:t> </a:t>
            </a:r>
            <a:r>
              <a:rPr lang="sv-SE" dirty="0" err="1" smtClean="0"/>
              <a:t>are</a:t>
            </a:r>
            <a:r>
              <a:rPr lang="sv-SE" dirty="0" smtClean="0"/>
              <a:t> </a:t>
            </a:r>
            <a:r>
              <a:rPr lang="sv-SE" dirty="0" err="1" smtClean="0"/>
              <a:t>we</a:t>
            </a:r>
            <a:r>
              <a:rPr lang="sv-SE" dirty="0" smtClean="0"/>
              <a:t> </a:t>
            </a:r>
            <a:r>
              <a:rPr lang="sv-SE" dirty="0" err="1" smtClean="0"/>
              <a:t>working</a:t>
            </a:r>
            <a:r>
              <a:rPr lang="sv-SE" dirty="0" smtClean="0"/>
              <a:t>?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340FE-CD1C-49EB-B74D-85882148C12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4856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sv-SE" dirty="0" err="1" smtClean="0"/>
              <a:t>When</a:t>
            </a:r>
            <a:r>
              <a:rPr lang="sv-SE" dirty="0" smtClean="0"/>
              <a:t> </a:t>
            </a:r>
            <a:r>
              <a:rPr lang="sv-SE" dirty="0" err="1" smtClean="0"/>
              <a:t>we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work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with</a:t>
            </a:r>
            <a:r>
              <a:rPr lang="sv-SE" baseline="0" dirty="0" smtClean="0"/>
              <a:t> an </a:t>
            </a:r>
            <a:r>
              <a:rPr lang="sv-SE" baseline="0" dirty="0" err="1" smtClean="0"/>
              <a:t>imrovement</a:t>
            </a:r>
            <a:endParaRPr lang="sv-SE" baseline="0" dirty="0" smtClean="0"/>
          </a:p>
          <a:p>
            <a:pPr marL="628650" lvl="1" indent="-171450">
              <a:buFont typeface="Arial"/>
              <a:buChar char="•"/>
            </a:pPr>
            <a:r>
              <a:rPr lang="sv-SE" baseline="0" dirty="0" err="1" smtClean="0"/>
              <a:t>We</a:t>
            </a:r>
            <a:r>
              <a:rPr lang="sv-SE" baseline="0" dirty="0" smtClean="0"/>
              <a:t> list </a:t>
            </a:r>
            <a:r>
              <a:rPr lang="sv-SE" baseline="0" dirty="0" err="1" smtClean="0"/>
              <a:t>what</a:t>
            </a:r>
            <a:r>
              <a:rPr lang="sv-SE" baseline="0" dirty="0" smtClean="0"/>
              <a:t> the </a:t>
            </a:r>
            <a:r>
              <a:rPr lang="sv-SE" baseline="0" dirty="0" err="1" smtClean="0"/>
              <a:t>improvemnt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solve</a:t>
            </a:r>
            <a:endParaRPr lang="sv-SE" baseline="0" dirty="0" smtClean="0"/>
          </a:p>
          <a:p>
            <a:pPr marL="628650" lvl="1" indent="-171450">
              <a:buFont typeface="Arial"/>
              <a:buChar char="•"/>
            </a:pPr>
            <a:r>
              <a:rPr lang="sv-SE" baseline="0" dirty="0" err="1" smtClean="0"/>
              <a:t>Often</a:t>
            </a:r>
            <a:r>
              <a:rPr lang="sv-SE" baseline="0" dirty="0" smtClean="0"/>
              <a:t> in form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an </a:t>
            </a:r>
            <a:r>
              <a:rPr lang="sv-SE" baseline="0" dirty="0" err="1" smtClean="0"/>
              <a:t>user</a:t>
            </a:r>
            <a:r>
              <a:rPr lang="sv-SE" baseline="0" dirty="0" smtClean="0"/>
              <a:t> story</a:t>
            </a:r>
          </a:p>
          <a:p>
            <a:pPr marL="171450" indent="-171450">
              <a:buFont typeface="Arial"/>
              <a:buChar char="•"/>
            </a:pPr>
            <a:endParaRPr lang="sv-SE" baseline="0" dirty="0" smtClean="0"/>
          </a:p>
          <a:p>
            <a:pPr marL="0" indent="0">
              <a:buFont typeface="Arial"/>
              <a:buNone/>
            </a:pPr>
            <a:r>
              <a:rPr lang="sv-SE" baseline="0" dirty="0" smtClean="0"/>
              <a:t>MAKE IT CONSISTENT</a:t>
            </a:r>
          </a:p>
          <a:p>
            <a:pPr marL="171450" indent="-171450">
              <a:buFont typeface="Arial"/>
              <a:buChar char="•"/>
            </a:pPr>
            <a:r>
              <a:rPr lang="sv-SE" baseline="0" dirty="0" err="1" smtClean="0"/>
              <a:t>Also</a:t>
            </a:r>
            <a:endParaRPr lang="sv-SE" baseline="0" dirty="0" smtClean="0"/>
          </a:p>
          <a:p>
            <a:pPr marL="628650" lvl="1" indent="-171450">
              <a:buFont typeface="Arial"/>
              <a:buChar char="•"/>
            </a:pPr>
            <a:r>
              <a:rPr lang="sv-SE" baseline="0" dirty="0" smtClean="0"/>
              <a:t>To make it </a:t>
            </a:r>
            <a:r>
              <a:rPr lang="sv-SE" baseline="0" dirty="0" err="1" smtClean="0"/>
              <a:t>consistent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we</a:t>
            </a:r>
            <a:r>
              <a:rPr lang="sv-SE" baseline="0" dirty="0" smtClean="0"/>
              <a:t> </a:t>
            </a:r>
          </a:p>
          <a:p>
            <a:pPr marL="628650" lvl="1" indent="-171450">
              <a:buFont typeface="Arial"/>
              <a:buChar char="•"/>
            </a:pPr>
            <a:r>
              <a:rPr lang="sv-SE" baseline="0" dirty="0" smtClean="0"/>
              <a:t>In the same </a:t>
            </a:r>
            <a:r>
              <a:rPr lang="sv-SE" baseline="0" dirty="0" err="1" smtClean="0"/>
              <a:t>time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work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with</a:t>
            </a:r>
            <a:r>
              <a:rPr lang="sv-SE" baseline="0" dirty="0" smtClean="0"/>
              <a:t>  overall </a:t>
            </a:r>
            <a:r>
              <a:rPr lang="sv-SE" baseline="0" dirty="0" err="1" smtClean="0"/>
              <a:t>guidelines</a:t>
            </a:r>
            <a:endParaRPr lang="sv-SE" baseline="0" dirty="0" smtClean="0"/>
          </a:p>
          <a:p>
            <a:pPr marL="0" lvl="0" indent="0">
              <a:buFont typeface="Arial"/>
              <a:buNone/>
            </a:pPr>
            <a:endParaRPr lang="sv-SE" baseline="0" dirty="0" smtClean="0"/>
          </a:p>
          <a:p>
            <a:pPr marL="0" lvl="0" indent="0">
              <a:buFont typeface="Arial"/>
              <a:buNone/>
            </a:pPr>
            <a:r>
              <a:rPr lang="sv-SE" baseline="0" dirty="0" smtClean="0"/>
              <a:t>SIMPLE DESIGN</a:t>
            </a:r>
          </a:p>
          <a:p>
            <a:pPr marL="171450" lvl="0" indent="-171450">
              <a:buFont typeface="Arial"/>
              <a:buChar char="•"/>
            </a:pPr>
            <a:r>
              <a:rPr lang="sv-SE" baseline="0" dirty="0" smtClean="0"/>
              <a:t>I make simple  design in </a:t>
            </a:r>
            <a:r>
              <a:rPr lang="sv-SE" baseline="0" dirty="0" err="1" smtClean="0"/>
              <a:t>ppt</a:t>
            </a:r>
            <a:endParaRPr lang="sv-SE" baseline="0" dirty="0" smtClean="0"/>
          </a:p>
          <a:p>
            <a:pPr marL="171450" lvl="0" indent="-171450">
              <a:buFont typeface="Arial"/>
              <a:buChar char="•"/>
            </a:pPr>
            <a:endParaRPr lang="sv-SE" baseline="0" dirty="0" smtClean="0"/>
          </a:p>
          <a:p>
            <a:pPr marL="171450" lvl="0" indent="-171450">
              <a:buFont typeface="Arial"/>
              <a:buChar char="•"/>
            </a:pPr>
            <a:r>
              <a:rPr lang="sv-SE" baseline="0" dirty="0" smtClean="0"/>
              <a:t>Designer </a:t>
            </a:r>
            <a:r>
              <a:rPr lang="sv-SE" baseline="0" dirty="0" err="1" smtClean="0"/>
              <a:t>deveop</a:t>
            </a:r>
            <a:r>
              <a:rPr lang="sv-SE" baseline="0" dirty="0" smtClean="0"/>
              <a:t> a </a:t>
            </a:r>
            <a:r>
              <a:rPr lang="sv-SE" baseline="0" dirty="0" err="1" smtClean="0"/>
              <a:t>first</a:t>
            </a:r>
            <a:r>
              <a:rPr lang="sv-SE" baseline="0" dirty="0" smtClean="0"/>
              <a:t> version</a:t>
            </a:r>
          </a:p>
          <a:p>
            <a:pPr marL="171450" lvl="0" indent="-171450">
              <a:buFont typeface="Arial"/>
              <a:buChar char="•"/>
            </a:pPr>
            <a:r>
              <a:rPr lang="sv-SE" baseline="0" dirty="0" err="1" smtClean="0"/>
              <a:t>We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sit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together</a:t>
            </a:r>
            <a:r>
              <a:rPr lang="sv-SE" baseline="0" dirty="0" smtClean="0"/>
              <a:t> and test, </a:t>
            </a:r>
            <a:r>
              <a:rPr lang="sv-SE" baseline="0" dirty="0" err="1" smtClean="0"/>
              <a:t>change</a:t>
            </a:r>
            <a:r>
              <a:rPr lang="sv-SE" baseline="0" dirty="0" smtClean="0"/>
              <a:t> and test </a:t>
            </a:r>
            <a:r>
              <a:rPr lang="sv-SE" baseline="0" dirty="0" err="1" smtClean="0"/>
              <a:t>gain</a:t>
            </a:r>
            <a:endParaRPr lang="sv-SE" baseline="0" dirty="0" smtClean="0"/>
          </a:p>
          <a:p>
            <a:pPr marL="171450" lvl="0" indent="-171450">
              <a:buFont typeface="Arial"/>
              <a:buChar char="•"/>
            </a:pPr>
            <a:endParaRPr lang="sv-SE" baseline="0" dirty="0" smtClean="0"/>
          </a:p>
          <a:p>
            <a:pPr marL="0" lvl="0" indent="0">
              <a:buFont typeface="Arial"/>
              <a:buNone/>
            </a:pPr>
            <a:r>
              <a:rPr lang="sv-SE" baseline="0" dirty="0" smtClean="0"/>
              <a:t>SEE IMPROVEMENT IN A CONTEXT</a:t>
            </a:r>
          </a:p>
          <a:p>
            <a:pPr marL="171450" lvl="0" indent="-171450">
              <a:buFont typeface="Arial"/>
              <a:buChar char="•"/>
            </a:pPr>
            <a:r>
              <a:rPr lang="sv-SE" baseline="0" dirty="0" smtClean="0"/>
              <a:t>I </a:t>
            </a:r>
            <a:r>
              <a:rPr lang="sv-SE" baseline="0" dirty="0" err="1" smtClean="0"/>
              <a:t>have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recently</a:t>
            </a:r>
            <a:r>
              <a:rPr lang="sv-SE" baseline="0" dirty="0" smtClean="0"/>
              <a:t> </a:t>
            </a:r>
            <a:r>
              <a:rPr lang="sv-SE" baseline="0" dirty="0" err="1" smtClean="0"/>
              <a:t>started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to</a:t>
            </a:r>
            <a:r>
              <a:rPr lang="sv-SE" baseline="0" dirty="0" smtClean="0"/>
              <a:t> list scenarios in the same </a:t>
            </a:r>
            <a:r>
              <a:rPr lang="sv-SE" baseline="0" dirty="0" err="1" smtClean="0"/>
              <a:t>context</a:t>
            </a:r>
            <a:endParaRPr lang="sv-SE" baseline="0" dirty="0" smtClean="0"/>
          </a:p>
          <a:p>
            <a:pPr marL="171450" lvl="0" indent="-171450">
              <a:buFont typeface="Arial"/>
              <a:buChar char="•"/>
            </a:pPr>
            <a:r>
              <a:rPr lang="sv-SE" baseline="0" dirty="0" smtClean="0"/>
              <a:t>It makes it </a:t>
            </a:r>
            <a:r>
              <a:rPr lang="sv-SE" baseline="0" dirty="0" err="1" smtClean="0"/>
              <a:t>easier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to</a:t>
            </a:r>
            <a:r>
              <a:rPr lang="sv-SE" baseline="0" dirty="0" smtClean="0"/>
              <a:t> </a:t>
            </a:r>
            <a:r>
              <a:rPr lang="sv-SE" baseline="0" dirty="0" err="1" smtClean="0"/>
              <a:t>see</a:t>
            </a:r>
            <a:r>
              <a:rPr lang="sv-SE" baseline="0" dirty="0" smtClean="0"/>
              <a:t> an </a:t>
            </a:r>
            <a:r>
              <a:rPr lang="sv-SE" baseline="0" dirty="0" err="1" smtClean="0"/>
              <a:t>whole</a:t>
            </a:r>
            <a:endParaRPr lang="sv-SE" baseline="0" dirty="0" smtClean="0"/>
          </a:p>
          <a:p>
            <a:pPr marL="171450" lvl="0" indent="-171450">
              <a:buFont typeface="Arial"/>
              <a:buChar char="•"/>
            </a:pPr>
            <a:endParaRPr lang="sv-SE" baseline="0" dirty="0" smtClean="0"/>
          </a:p>
          <a:p>
            <a:pPr marL="0" lvl="0" indent="0">
              <a:buFont typeface="Arial"/>
              <a:buNone/>
            </a:pPr>
            <a:r>
              <a:rPr lang="sv-SE" dirty="0" smtClean="0"/>
              <a:t>USER TEST</a:t>
            </a:r>
          </a:p>
          <a:p>
            <a:pPr marL="171450" lvl="0" indent="-171450">
              <a:buFont typeface="Arial"/>
              <a:buChar char="•"/>
            </a:pPr>
            <a:r>
              <a:rPr lang="sv-SE" dirty="0" err="1" smtClean="0"/>
              <a:t>When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have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done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user</a:t>
            </a:r>
            <a:r>
              <a:rPr lang="sv-SE" baseline="0" dirty="0" smtClean="0"/>
              <a:t> tests it is </a:t>
            </a:r>
            <a:r>
              <a:rPr lang="sv-SE" baseline="0" dirty="0" err="1" smtClean="0"/>
              <a:t>after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have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reach</a:t>
            </a:r>
            <a:r>
              <a:rPr lang="sv-SE" baseline="0" dirty="0" smtClean="0"/>
              <a:t> a stat </a:t>
            </a:r>
            <a:r>
              <a:rPr lang="sv-SE" baseline="0" dirty="0" err="1" smtClean="0"/>
              <a:t>where</a:t>
            </a:r>
            <a:r>
              <a:rPr lang="sv-SE" baseline="0" dirty="0" smtClean="0"/>
              <a:t> the </a:t>
            </a:r>
            <a:r>
              <a:rPr lang="sv-SE" baseline="0" dirty="0" err="1" smtClean="0"/>
              <a:t>user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can</a:t>
            </a:r>
            <a:r>
              <a:rPr lang="sv-SE" baseline="0" dirty="0" smtClean="0"/>
              <a:t> test in </a:t>
            </a:r>
            <a:r>
              <a:rPr lang="sv-SE" baseline="0" dirty="0" err="1" smtClean="0"/>
              <a:t>our</a:t>
            </a:r>
            <a:r>
              <a:rPr lang="sv-SE" baseline="0" dirty="0" smtClean="0"/>
              <a:t> </a:t>
            </a:r>
            <a:r>
              <a:rPr lang="sv-SE" baseline="0" dirty="0" err="1" smtClean="0"/>
              <a:t>reference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environment</a:t>
            </a:r>
            <a:endParaRPr lang="sv-SE" baseline="0" dirty="0" smtClean="0"/>
          </a:p>
          <a:p>
            <a:pPr marL="171450" lvl="0" indent="-171450">
              <a:buFont typeface="Arial"/>
              <a:buChar char="•"/>
            </a:pPr>
            <a:r>
              <a:rPr lang="sv-SE" baseline="0" dirty="0" smtClean="0"/>
              <a:t>I list </a:t>
            </a:r>
            <a:r>
              <a:rPr lang="sv-SE" baseline="0" dirty="0" err="1" smtClean="0"/>
              <a:t>improvement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which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prioritize</a:t>
            </a:r>
            <a:r>
              <a:rPr lang="sv-SE" baseline="0" dirty="0" smtClean="0"/>
              <a:t> and </a:t>
            </a:r>
            <a:r>
              <a:rPr lang="sv-SE" baseline="0" dirty="0" err="1" smtClean="0"/>
              <a:t>develop</a:t>
            </a:r>
            <a:r>
              <a:rPr lang="sv-SE" baseline="0" dirty="0" smtClean="0"/>
              <a:t> a new version</a:t>
            </a:r>
            <a:endParaRPr lang="sv-SE" dirty="0" smtClean="0"/>
          </a:p>
          <a:p>
            <a:pPr marL="0" lvl="0" indent="0">
              <a:buFont typeface="Arial"/>
              <a:buNone/>
            </a:pPr>
            <a:endParaRPr lang="sv-SE" dirty="0" smtClean="0"/>
          </a:p>
          <a:p>
            <a:pPr marL="0" lvl="0" indent="0">
              <a:buFont typeface="Arial"/>
              <a:buNone/>
            </a:pPr>
            <a:r>
              <a:rPr lang="sv-SE" dirty="0" smtClean="0"/>
              <a:t>USER STUDY</a:t>
            </a:r>
          </a:p>
          <a:p>
            <a:pPr marL="171450" lvl="0" indent="-171450">
              <a:buFont typeface="Arial"/>
              <a:buChar char="•"/>
            </a:pPr>
            <a:r>
              <a:rPr lang="sv-SE" dirty="0" smtClean="0"/>
              <a:t>From</a:t>
            </a:r>
            <a:r>
              <a:rPr lang="sv-SE" baseline="0" dirty="0" smtClean="0"/>
              <a:t> </a:t>
            </a:r>
            <a:r>
              <a:rPr lang="sv-SE" baseline="0" dirty="0" err="1" smtClean="0"/>
              <a:t>interviews</a:t>
            </a:r>
            <a:r>
              <a:rPr lang="sv-SE" baseline="0" dirty="0" smtClean="0"/>
              <a:t> and feedback </a:t>
            </a:r>
            <a:r>
              <a:rPr lang="sv-SE" baseline="0" dirty="0" err="1" smtClean="0"/>
              <a:t>we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can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update</a:t>
            </a:r>
            <a:r>
              <a:rPr lang="sv-SE" baseline="0" dirty="0" smtClean="0"/>
              <a:t> Scenarios, </a:t>
            </a:r>
            <a:r>
              <a:rPr lang="sv-SE" baseline="0" dirty="0" err="1" smtClean="0"/>
              <a:t>guideline</a:t>
            </a:r>
            <a:r>
              <a:rPr lang="sv-SE" baseline="0" dirty="0" smtClean="0"/>
              <a:t> and Personas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340FE-CD1C-49EB-B74D-85882148C12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8533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For me Number one to be able to work with UX </a:t>
            </a:r>
            <a:br>
              <a:rPr lang="en-US" sz="1200" dirty="0" smtClean="0"/>
            </a:br>
            <a:r>
              <a:rPr lang="en-US" sz="1200" dirty="0" smtClean="0"/>
              <a:t>is to be in a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 team working  </a:t>
            </a:r>
            <a:r>
              <a:rPr lang="en-US" b="1" dirty="0" smtClean="0"/>
              <a:t>together</a:t>
            </a:r>
            <a:r>
              <a:rPr lang="en-US" dirty="0" smtClean="0"/>
              <a:t> with user experience </a:t>
            </a:r>
          </a:p>
          <a:p>
            <a:pPr marL="628650" lvl="1" indent="-171450">
              <a:buFont typeface="Arial"/>
              <a:buChar char="•"/>
            </a:pPr>
            <a:r>
              <a:rPr lang="en-US" dirty="0" smtClean="0"/>
              <a:t>To</a:t>
            </a:r>
            <a:r>
              <a:rPr lang="en-US" baseline="0" dirty="0" smtClean="0"/>
              <a:t> r</a:t>
            </a:r>
            <a:r>
              <a:rPr lang="en-US" dirty="0" smtClean="0"/>
              <a:t>espect each other’s competences </a:t>
            </a:r>
          </a:p>
          <a:p>
            <a:pPr marL="628650" lvl="1" indent="-171450">
              <a:buFont typeface="Arial"/>
              <a:buChar char="•"/>
            </a:pPr>
            <a:r>
              <a:rPr lang="en-US" dirty="0" smtClean="0"/>
              <a:t>and at the same time, helping out over limitations. ‘</a:t>
            </a:r>
          </a:p>
          <a:p>
            <a:pPr marL="628650" lvl="1" indent="-171450">
              <a:buFont typeface="Arial"/>
              <a:buChar char="•"/>
            </a:pPr>
            <a:r>
              <a:rPr lang="en-US" dirty="0" smtClean="0"/>
              <a:t>Listen, share ideas, test and change</a:t>
            </a:r>
          </a:p>
          <a:p>
            <a:pPr marL="628650" lvl="1" indent="-171450">
              <a:buFont typeface="Arial"/>
              <a:buChar char="•"/>
            </a:pPr>
            <a:r>
              <a:rPr lang="en-US" dirty="0" smtClean="0"/>
              <a:t>UX is a common </a:t>
            </a:r>
            <a:r>
              <a:rPr lang="en-US" dirty="0" err="1" smtClean="0"/>
              <a:t>responsiblity</a:t>
            </a:r>
            <a:r>
              <a:rPr lang="en-US" dirty="0" smtClean="0"/>
              <a:t> </a:t>
            </a:r>
          </a:p>
          <a:p>
            <a:pPr marL="628650" lvl="1" indent="-171450">
              <a:buFont typeface="Arial"/>
              <a:buChar char="•"/>
            </a:pPr>
            <a:r>
              <a:rPr lang="en-US" dirty="0" smtClean="0"/>
              <a:t>Attitude: it is ok, not to know!</a:t>
            </a:r>
          </a:p>
          <a:p>
            <a:pPr marL="457200" indent="-457200"/>
            <a:endParaRPr lang="en-US" dirty="0" smtClean="0"/>
          </a:p>
          <a:p>
            <a:pPr marL="457200" indent="-457200"/>
            <a:r>
              <a:rPr lang="en-US" dirty="0" smtClean="0"/>
              <a:t>It can</a:t>
            </a:r>
            <a:r>
              <a:rPr lang="en-US" baseline="0" dirty="0" smtClean="0"/>
              <a:t> sound obvious but I in other places experience the opposite</a:t>
            </a:r>
          </a:p>
          <a:p>
            <a:pPr marL="914400" lvl="1" indent="-457200">
              <a:buFont typeface="Arial"/>
              <a:buChar char="•"/>
            </a:pPr>
            <a:r>
              <a:rPr lang="en-US" dirty="0" smtClean="0"/>
              <a:t>Developer is doing their own thing, </a:t>
            </a:r>
          </a:p>
          <a:p>
            <a:pPr marL="914400" lvl="1" indent="-457200">
              <a:buFont typeface="Arial"/>
              <a:buChar char="•"/>
            </a:pPr>
            <a:r>
              <a:rPr lang="en-US" dirty="0" smtClean="0"/>
              <a:t>ignoring design and without discussing. </a:t>
            </a:r>
          </a:p>
          <a:p>
            <a:pPr marL="914400" lvl="1" indent="-457200">
              <a:buFont typeface="Arial"/>
              <a:buChar char="•"/>
            </a:pPr>
            <a:r>
              <a:rPr lang="en-US" dirty="0" smtClean="0"/>
              <a:t>They know and decide</a:t>
            </a:r>
          </a:p>
          <a:p>
            <a:pPr marL="914400" lvl="1" indent="-457200">
              <a:buFont typeface="Arial"/>
              <a:buChar char="•"/>
            </a:pPr>
            <a:endParaRPr lang="en-US" dirty="0" smtClean="0"/>
          </a:p>
          <a:p>
            <a:pPr marL="914400" lvl="1" indent="-457200">
              <a:buFont typeface="Arial"/>
              <a:buChar char="•"/>
            </a:pPr>
            <a:r>
              <a:rPr lang="en-US" dirty="0" err="1" smtClean="0"/>
              <a:t>Interactiondesigner</a:t>
            </a:r>
            <a:r>
              <a:rPr lang="en-US" dirty="0" smtClean="0"/>
              <a:t> has work for a long time with a design and handover the final document. </a:t>
            </a:r>
          </a:p>
          <a:p>
            <a:pPr marL="914400" lvl="1" indent="-457200">
              <a:buFont typeface="Arial"/>
              <a:buChar char="•"/>
            </a:pPr>
            <a:r>
              <a:rPr lang="en-US" dirty="0" smtClean="0"/>
              <a:t>Have not take into </a:t>
            </a:r>
            <a:r>
              <a:rPr lang="en-US" dirty="0" err="1" smtClean="0"/>
              <a:t>consideraton</a:t>
            </a:r>
            <a:r>
              <a:rPr lang="en-US" dirty="0" smtClean="0"/>
              <a:t> limitations due to the system or other aspects. </a:t>
            </a:r>
          </a:p>
          <a:p>
            <a:pPr marL="914400" lvl="1" indent="-457200">
              <a:buFont typeface="Arial"/>
              <a:buChar char="•"/>
            </a:pPr>
            <a:r>
              <a:rPr lang="en-US" dirty="0" smtClean="0"/>
              <a:t>Is not really listening to developers suggestions. </a:t>
            </a:r>
          </a:p>
          <a:p>
            <a:pPr marL="1257300" lvl="2" indent="-457200"/>
            <a:endParaRPr lang="en-US" dirty="0" smtClean="0"/>
          </a:p>
          <a:p>
            <a:pPr marL="457200" indent="-457200"/>
            <a:r>
              <a:rPr lang="en-US" dirty="0" smtClean="0"/>
              <a:t>For me UX is </a:t>
            </a:r>
          </a:p>
          <a:p>
            <a:pPr marL="857250" lvl="1" indent="-457200">
              <a:buFont typeface="Arial"/>
              <a:buChar char="•"/>
            </a:pPr>
            <a:r>
              <a:rPr lang="en-US" dirty="0" smtClean="0"/>
              <a:t>about empathy, thinking outside yourself. </a:t>
            </a:r>
          </a:p>
          <a:p>
            <a:pPr marL="1314450" lvl="2" indent="-457200">
              <a:buFont typeface="Arial"/>
              <a:buChar char="•"/>
            </a:pPr>
            <a:r>
              <a:rPr lang="en-US" dirty="0" smtClean="0"/>
              <a:t>It is a good way to practice this in the team work</a:t>
            </a:r>
          </a:p>
          <a:p>
            <a:pPr marL="857250" lvl="1" indent="-457200">
              <a:buFont typeface="Arial"/>
              <a:buChar char="•"/>
            </a:pPr>
            <a:endParaRPr lang="en-US" dirty="0" smtClean="0"/>
          </a:p>
          <a:p>
            <a:pPr marL="857250" lvl="1" indent="-457200">
              <a:buFont typeface="Arial"/>
              <a:buChar char="•"/>
            </a:pPr>
            <a:r>
              <a:rPr lang="en-US" dirty="0" smtClean="0"/>
              <a:t>question what is established, thinking new. </a:t>
            </a:r>
          </a:p>
          <a:p>
            <a:pPr marL="1314450" lvl="2" indent="-457200">
              <a:buFont typeface="Arial"/>
              <a:buChar char="•"/>
            </a:pPr>
            <a:r>
              <a:rPr lang="en-US" dirty="0" smtClean="0"/>
              <a:t>To do this, you have to feel safe in your team</a:t>
            </a:r>
            <a:endParaRPr lang="en-US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96CCB-15C8-7E4C-8A1C-93EC1E299519}" type="slidenum">
              <a:rPr lang="sv-SE" smtClean="0"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927184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1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200" dirty="0" smtClean="0"/>
              <a:t>For me,</a:t>
            </a:r>
            <a:r>
              <a:rPr lang="en-US" sz="1200" baseline="0" dirty="0" smtClean="0"/>
              <a:t> maybe because this not working in the best way </a:t>
            </a:r>
            <a:r>
              <a:rPr lang="en-US" sz="1200" dirty="0" smtClean="0"/>
              <a:t>right now</a:t>
            </a:r>
            <a:r>
              <a:rPr lang="en-US" sz="1200" baseline="0" dirty="0" smtClean="0"/>
              <a:t>, n</a:t>
            </a:r>
            <a:r>
              <a:rPr lang="en-US" sz="1200" dirty="0" smtClean="0"/>
              <a:t>umber two important in UX work is planning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pPr marL="171450" marR="0" lvl="1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200" dirty="0" smtClean="0"/>
              <a:t>First</a:t>
            </a:r>
            <a:r>
              <a:rPr lang="en-US" sz="1200" baseline="0" dirty="0" smtClean="0"/>
              <a:t>, t</a:t>
            </a:r>
            <a:r>
              <a:rPr lang="en-US" sz="1200" dirty="0" smtClean="0"/>
              <a:t>his is how we work to day. </a:t>
            </a:r>
          </a:p>
          <a:p>
            <a:pPr marL="628650" marR="0" lvl="2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200" dirty="0" smtClean="0"/>
              <a:t>The</a:t>
            </a:r>
            <a:r>
              <a:rPr lang="en-US" sz="1200" baseline="0" dirty="0" smtClean="0"/>
              <a:t> task added is mainly focus on developing. </a:t>
            </a:r>
          </a:p>
          <a:p>
            <a:pPr marL="628650" marR="0" lvl="2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200" baseline="0" dirty="0" smtClean="0"/>
              <a:t>UX activities, like interaction design happens anyway. </a:t>
            </a:r>
          </a:p>
          <a:p>
            <a:pPr marL="628650" marR="0" lvl="2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200" baseline="0" dirty="0" smtClean="0"/>
              <a:t>Usability test and </a:t>
            </a:r>
            <a:r>
              <a:rPr lang="en-US" sz="1200" baseline="0" dirty="0" err="1" smtClean="0"/>
              <a:t>userstudy</a:t>
            </a:r>
            <a:r>
              <a:rPr lang="en-US" sz="1200" baseline="0" dirty="0" smtClean="0"/>
              <a:t> is harder to find time for</a:t>
            </a:r>
            <a:endParaRPr lang="sv-SE" dirty="0" smtClean="0"/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dirty="0" smtClean="0"/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dirty="0" smtClean="0"/>
          </a:p>
          <a:p>
            <a:pPr marL="171450" marR="0" lvl="1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sv-SE" b="1" dirty="0" err="1" smtClean="0"/>
              <a:t>How</a:t>
            </a:r>
            <a:r>
              <a:rPr lang="sv-SE" b="1" baseline="0" dirty="0" smtClean="0"/>
              <a:t> </a:t>
            </a:r>
            <a:r>
              <a:rPr lang="sv-SE" b="1" baseline="0" dirty="0" err="1" smtClean="0"/>
              <a:t>could</a:t>
            </a:r>
            <a:r>
              <a:rPr lang="sv-SE" b="1" baseline="0" dirty="0" smtClean="0"/>
              <a:t> it be?</a:t>
            </a:r>
            <a:endParaRPr lang="sv-SE" b="1" dirty="0" smtClean="0"/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dirty="0" smtClean="0"/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 smtClean="0"/>
              <a:t>1. As</a:t>
            </a:r>
            <a:r>
              <a:rPr lang="sv-SE" baseline="0" dirty="0" smtClean="0"/>
              <a:t> a </a:t>
            </a:r>
            <a:r>
              <a:rPr lang="sv-SE" baseline="0" dirty="0" err="1" smtClean="0"/>
              <a:t>base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you</a:t>
            </a:r>
            <a:r>
              <a:rPr lang="sv-SE" baseline="0" dirty="0" smtClean="0"/>
              <a:t> </a:t>
            </a:r>
            <a:r>
              <a:rPr lang="sv-SE" baseline="0" dirty="0" err="1" smtClean="0"/>
              <a:t>need</a:t>
            </a:r>
            <a:r>
              <a:rPr lang="sv-SE" baseline="0" dirty="0" smtClean="0"/>
              <a:t>:</a:t>
            </a:r>
          </a:p>
          <a:p>
            <a:pPr marL="171450" marR="0" lvl="1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sv-SE" baseline="0" dirty="0" err="1" smtClean="0"/>
              <a:t>goals</a:t>
            </a:r>
            <a:r>
              <a:rPr lang="sv-SE" baseline="0" dirty="0" smtClean="0"/>
              <a:t>, a </a:t>
            </a:r>
            <a:r>
              <a:rPr lang="sv-SE" baseline="0" dirty="0" err="1" smtClean="0"/>
              <a:t>roadmap</a:t>
            </a:r>
            <a:r>
              <a:rPr lang="sv-SE" baseline="0" dirty="0" smtClean="0"/>
              <a:t>, </a:t>
            </a:r>
          </a:p>
          <a:p>
            <a:pPr marL="171450" marR="0" lvl="1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sv-SE" baseline="0" dirty="0" smtClean="0"/>
              <a:t>UX </a:t>
            </a:r>
            <a:r>
              <a:rPr lang="sv-SE" baseline="0" dirty="0" err="1" smtClean="0"/>
              <a:t>guidelines</a:t>
            </a:r>
            <a:r>
              <a:rPr lang="sv-SE" baseline="0" dirty="0" smtClean="0"/>
              <a:t>, </a:t>
            </a:r>
            <a:r>
              <a:rPr lang="sv-SE" baseline="0" dirty="0" err="1" smtClean="0"/>
              <a:t>personas</a:t>
            </a:r>
            <a:r>
              <a:rPr lang="sv-SE" baseline="0" dirty="0" smtClean="0"/>
              <a:t>, scenarios</a:t>
            </a:r>
          </a:p>
          <a:p>
            <a:pPr marL="171450" marR="0" lvl="1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sv-SE" baseline="0" dirty="0" smtClean="0"/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sv-SE" baseline="0" dirty="0" smtClean="0"/>
              <a:t>2. </a:t>
            </a:r>
            <a:r>
              <a:rPr lang="sv-SE" baseline="0" dirty="0" err="1" smtClean="0"/>
              <a:t>You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then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need</a:t>
            </a:r>
            <a:r>
              <a:rPr lang="sv-SE" baseline="0" dirty="0" smtClean="0"/>
              <a:t>:</a:t>
            </a:r>
          </a:p>
          <a:p>
            <a:pPr marL="171450" marR="0" lvl="1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sv-SE" baseline="0" dirty="0" smtClean="0"/>
              <a:t>A </a:t>
            </a:r>
            <a:r>
              <a:rPr lang="sv-SE" baseline="0" dirty="0" err="1" smtClean="0"/>
              <a:t>backlog</a:t>
            </a:r>
            <a:r>
              <a:rPr lang="sv-SE" baseline="0" dirty="0" smtClean="0"/>
              <a:t> </a:t>
            </a:r>
            <a:r>
              <a:rPr lang="sv-SE" baseline="0" dirty="0" err="1" smtClean="0"/>
              <a:t>divided</a:t>
            </a:r>
            <a:r>
              <a:rPr lang="sv-SE" baseline="0" dirty="0" smtClean="0"/>
              <a:t> </a:t>
            </a:r>
            <a:r>
              <a:rPr lang="sv-SE" baseline="0" dirty="0" err="1" smtClean="0"/>
              <a:t>into</a:t>
            </a:r>
            <a:r>
              <a:rPr lang="sv-SE" baseline="0" dirty="0" smtClean="0"/>
              <a:t> </a:t>
            </a:r>
            <a:r>
              <a:rPr lang="sv-SE" baseline="0" dirty="0" err="1" smtClean="0"/>
              <a:t>bigger</a:t>
            </a:r>
            <a:r>
              <a:rPr lang="sv-SE" baseline="0" dirty="0" smtClean="0"/>
              <a:t> focus areas </a:t>
            </a:r>
          </a:p>
          <a:p>
            <a:pPr marL="628650" marR="0" lvl="2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sv-SE" baseline="0" dirty="0" smtClean="0"/>
              <a:t>get </a:t>
            </a:r>
            <a:r>
              <a:rPr lang="sv-SE" baseline="0" dirty="0" err="1" smtClean="0"/>
              <a:t>away</a:t>
            </a:r>
            <a:r>
              <a:rPr lang="sv-SE" baseline="0" dirty="0" smtClean="0"/>
              <a:t> from </a:t>
            </a:r>
            <a:r>
              <a:rPr lang="sv-SE" baseline="0" dirty="0" err="1" smtClean="0"/>
              <a:t>smaller</a:t>
            </a:r>
            <a:r>
              <a:rPr lang="sv-SE" baseline="0" dirty="0" smtClean="0"/>
              <a:t> </a:t>
            </a:r>
            <a:r>
              <a:rPr lang="sv-SE" baseline="0" dirty="0" err="1" smtClean="0"/>
              <a:t>scattered</a:t>
            </a:r>
            <a:r>
              <a:rPr lang="sv-SE" baseline="0" dirty="0" smtClean="0"/>
              <a:t> </a:t>
            </a:r>
            <a:r>
              <a:rPr lang="sv-SE" baseline="0" dirty="0" err="1" smtClean="0"/>
              <a:t>improvements</a:t>
            </a:r>
            <a:r>
              <a:rPr lang="sv-SE" baseline="0" dirty="0" smtClean="0"/>
              <a:t> </a:t>
            </a:r>
          </a:p>
          <a:p>
            <a:pPr marL="1085850" marR="0" lvl="3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sv-SE" baseline="0" dirty="0" err="1" smtClean="0"/>
              <a:t>bundle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improvements</a:t>
            </a:r>
            <a:r>
              <a:rPr lang="sv-SE" baseline="0" dirty="0" smtClean="0"/>
              <a:t>  in a </a:t>
            </a:r>
            <a:r>
              <a:rPr lang="sv-SE" baseline="0" dirty="0" err="1" smtClean="0"/>
              <a:t>bigger</a:t>
            </a:r>
            <a:r>
              <a:rPr lang="sv-SE" baseline="0" dirty="0" smtClean="0"/>
              <a:t> areas</a:t>
            </a:r>
          </a:p>
          <a:p>
            <a:pPr marL="1543050" marR="0" lvl="4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sv-SE" baseline="0" dirty="0" smtClean="0"/>
              <a:t> as for </a:t>
            </a:r>
            <a:r>
              <a:rPr lang="sv-SE" baseline="0" dirty="0" err="1" smtClean="0"/>
              <a:t>e.g</a:t>
            </a:r>
            <a:r>
              <a:rPr lang="sv-SE" baseline="0" dirty="0" smtClean="0"/>
              <a:t>. </a:t>
            </a:r>
            <a:r>
              <a:rPr lang="sv-SE" baseline="0" dirty="0" err="1" smtClean="0"/>
              <a:t>Subscription</a:t>
            </a:r>
            <a:r>
              <a:rPr lang="sv-SE" baseline="0" dirty="0" smtClean="0"/>
              <a:t>, </a:t>
            </a:r>
          </a:p>
          <a:p>
            <a:pPr marL="628650" marR="0" lvl="2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sv-SE" baseline="0" dirty="0" smtClean="0"/>
          </a:p>
          <a:p>
            <a:pPr marL="628650" marR="0" lvl="2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sv-SE" baseline="0" dirty="0" smtClean="0"/>
              <a:t>In a focus area </a:t>
            </a:r>
            <a:r>
              <a:rPr lang="sv-SE" baseline="0" dirty="0" err="1" smtClean="0"/>
              <a:t>you</a:t>
            </a:r>
            <a:r>
              <a:rPr lang="sv-SE" baseline="0" dirty="0" smtClean="0"/>
              <a:t> plan for </a:t>
            </a:r>
            <a:r>
              <a:rPr lang="sv-SE" baseline="0" dirty="0" err="1" smtClean="0"/>
              <a:t>some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type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</a:t>
            </a:r>
            <a:r>
              <a:rPr lang="sv-SE" baseline="0" dirty="0" err="1" smtClean="0"/>
              <a:t>user</a:t>
            </a:r>
            <a:r>
              <a:rPr lang="sv-SE" baseline="0" dirty="0" smtClean="0"/>
              <a:t> </a:t>
            </a:r>
            <a:r>
              <a:rPr lang="sv-SE" baseline="0" dirty="0" err="1" smtClean="0"/>
              <a:t>study</a:t>
            </a:r>
            <a:r>
              <a:rPr lang="sv-SE" baseline="0" dirty="0" smtClean="0"/>
              <a:t> ande </a:t>
            </a:r>
            <a:r>
              <a:rPr lang="sv-SE" baseline="0" dirty="0" err="1" smtClean="0"/>
              <a:t>user</a:t>
            </a:r>
            <a:r>
              <a:rPr lang="sv-SE" baseline="0" dirty="0" smtClean="0"/>
              <a:t> tests</a:t>
            </a:r>
          </a:p>
          <a:p>
            <a:pPr marL="628650" marR="0" lvl="2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sv-SE" baseline="0" dirty="0" smtClean="0"/>
          </a:p>
          <a:p>
            <a:pPr marL="628650" marR="0" lvl="2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sv-SE" baseline="0" dirty="0" err="1" smtClean="0"/>
              <a:t>Here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you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work</a:t>
            </a:r>
            <a:r>
              <a:rPr lang="sv-SE" baseline="0" dirty="0" smtClean="0"/>
              <a:t> in parallell </a:t>
            </a:r>
            <a:r>
              <a:rPr lang="sv-SE" baseline="0" dirty="0" err="1" smtClean="0"/>
              <a:t>with</a:t>
            </a:r>
            <a:r>
              <a:rPr lang="sv-SE" baseline="0" dirty="0" smtClean="0"/>
              <a:t> 3 different focus areas</a:t>
            </a:r>
          </a:p>
          <a:p>
            <a:pPr marL="628650" marR="0" lvl="2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sv-SE" baseline="0" dirty="0" smtClean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sv-SE" baseline="0" dirty="0" smtClean="0"/>
              <a:t>3. </a:t>
            </a:r>
            <a:r>
              <a:rPr lang="sv-SE" baseline="0" dirty="0" err="1" smtClean="0"/>
              <a:t>You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can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then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spread</a:t>
            </a:r>
            <a:r>
              <a:rPr lang="sv-SE" baseline="0" dirty="0" smtClean="0"/>
              <a:t> tasks in </a:t>
            </a:r>
            <a:r>
              <a:rPr lang="sv-SE" baseline="0" dirty="0" err="1" smtClean="0"/>
              <a:t>time</a:t>
            </a:r>
            <a:r>
              <a:rPr lang="sv-SE" baseline="0" dirty="0" smtClean="0"/>
              <a:t> so </a:t>
            </a:r>
            <a:r>
              <a:rPr lang="sv-SE" baseline="0" dirty="0" err="1" smtClean="0"/>
              <a:t>you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can</a:t>
            </a:r>
            <a:r>
              <a:rPr lang="sv-SE" baseline="0" dirty="0" smtClean="0"/>
              <a:t> be </a:t>
            </a:r>
            <a:r>
              <a:rPr lang="sv-SE" baseline="0" dirty="0" err="1" smtClean="0"/>
              <a:t>ahead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with</a:t>
            </a:r>
            <a:r>
              <a:rPr lang="sv-SE" baseline="0" dirty="0" smtClean="0"/>
              <a:t> </a:t>
            </a:r>
            <a:r>
              <a:rPr lang="sv-SE" baseline="0" dirty="0" err="1" smtClean="0"/>
              <a:t>user</a:t>
            </a:r>
            <a:r>
              <a:rPr lang="sv-SE" baseline="0" dirty="0" smtClean="0"/>
              <a:t> </a:t>
            </a:r>
            <a:r>
              <a:rPr lang="sv-SE" baseline="0" dirty="0" err="1" smtClean="0"/>
              <a:t>studys</a:t>
            </a:r>
            <a:r>
              <a:rPr lang="sv-SE" baseline="0" dirty="0" smtClean="0"/>
              <a:t> for </a:t>
            </a:r>
            <a:r>
              <a:rPr lang="sv-SE" baseline="0" dirty="0" err="1" smtClean="0"/>
              <a:t>future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user</a:t>
            </a:r>
            <a:r>
              <a:rPr lang="sv-SE" baseline="0" dirty="0" smtClean="0"/>
              <a:t> areas and </a:t>
            </a:r>
            <a:r>
              <a:rPr lang="sv-SE" baseline="0" dirty="0" err="1" smtClean="0"/>
              <a:t>usability</a:t>
            </a:r>
            <a:r>
              <a:rPr lang="sv-SE" baseline="0" dirty="0" smtClean="0"/>
              <a:t> test the </a:t>
            </a:r>
            <a:r>
              <a:rPr lang="sv-SE" baseline="0" dirty="0" err="1" smtClean="0"/>
              <a:t>latest</a:t>
            </a:r>
            <a:endParaRPr lang="sv-SE" dirty="0" smtClean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96CCB-15C8-7E4C-8A1C-93EC1E299519}" type="slidenum">
              <a:rPr lang="sv-SE" smtClean="0"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413020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indent="0">
              <a:buNone/>
            </a:pPr>
            <a:r>
              <a:rPr lang="en-US" sz="1200" dirty="0" smtClean="0"/>
              <a:t>What we need to improve</a:t>
            </a:r>
          </a:p>
          <a:p>
            <a:pPr marL="0" lvl="1" indent="0">
              <a:buNone/>
            </a:pPr>
            <a:endParaRPr lang="en-US" sz="1200" dirty="0" smtClean="0"/>
          </a:p>
          <a:p>
            <a:pPr marL="342900" lvl="1" indent="-342900">
              <a:buFont typeface="Arial"/>
              <a:buChar char="•"/>
            </a:pPr>
            <a:r>
              <a:rPr lang="en-US" sz="1200" dirty="0" smtClean="0"/>
              <a:t>Virtuellt Campus project will become something called management object. Something to maintain.</a:t>
            </a:r>
            <a:r>
              <a:rPr lang="en-US" sz="1200" baseline="0" dirty="0" smtClean="0"/>
              <a:t> </a:t>
            </a:r>
          </a:p>
          <a:p>
            <a:pPr marL="342900" lvl="1" indent="-342900">
              <a:buFont typeface="Arial"/>
              <a:buChar char="•"/>
            </a:pPr>
            <a:endParaRPr lang="en-US" sz="1200" baseline="0" dirty="0" smtClean="0"/>
          </a:p>
          <a:p>
            <a:pPr marL="342900" lvl="1" indent="-342900">
              <a:buFont typeface="Arial"/>
              <a:buChar char="•"/>
            </a:pPr>
            <a:r>
              <a:rPr lang="en-US" sz="1200" baseline="0" dirty="0" smtClean="0"/>
              <a:t>So work is ongoing to set</a:t>
            </a:r>
            <a:endParaRPr lang="en-US" sz="1200" b="1" dirty="0" smtClean="0"/>
          </a:p>
          <a:p>
            <a:pPr marL="800100" lvl="2" indent="-342900">
              <a:buFont typeface="Arial"/>
              <a:buChar char="•"/>
            </a:pPr>
            <a:r>
              <a:rPr lang="en-US" sz="1200" b="1" dirty="0" smtClean="0"/>
              <a:t>Clear goal, roadmap, backlog </a:t>
            </a:r>
          </a:p>
          <a:p>
            <a:pPr marL="800100" lvl="1" indent="-342900">
              <a:buFont typeface="Arial"/>
              <a:buChar char="•"/>
            </a:pPr>
            <a:endParaRPr lang="en-US" sz="1200" dirty="0" smtClean="0"/>
          </a:p>
          <a:p>
            <a:pPr marL="1257300" lvl="2" indent="-342900">
              <a:buFont typeface="Arial"/>
              <a:buChar char="•"/>
            </a:pPr>
            <a:r>
              <a:rPr lang="en-US" sz="1200" dirty="0" smtClean="0"/>
              <a:t>Which</a:t>
            </a:r>
            <a:r>
              <a:rPr lang="en-US" sz="1200" baseline="0" dirty="0" smtClean="0"/>
              <a:t> will make it easier to </a:t>
            </a:r>
            <a:r>
              <a:rPr lang="en-US" sz="1200" dirty="0" smtClean="0"/>
              <a:t>prioritize focus areas and get away from smaller fragmented improvements </a:t>
            </a:r>
          </a:p>
          <a:p>
            <a:pPr marL="342900" indent="-342900">
              <a:buFont typeface="Arial"/>
              <a:buChar char="•"/>
            </a:pPr>
            <a:endParaRPr lang="en-US" sz="1200" b="1" dirty="0" smtClean="0"/>
          </a:p>
          <a:p>
            <a:pPr marL="800100" lvl="1" indent="-342900">
              <a:buFont typeface="Arial"/>
              <a:buChar char="•"/>
            </a:pPr>
            <a:r>
              <a:rPr lang="en-US" sz="1200" b="1" dirty="0" smtClean="0"/>
              <a:t>We also</a:t>
            </a:r>
            <a:r>
              <a:rPr lang="en-US" sz="1200" b="1" baseline="0" dirty="0" smtClean="0"/>
              <a:t> need to improve the </a:t>
            </a:r>
            <a:r>
              <a:rPr lang="en-US" sz="1200" b="1" dirty="0" smtClean="0"/>
              <a:t>planning including user studies, design and usability </a:t>
            </a:r>
          </a:p>
          <a:p>
            <a:pPr marL="1257300" lvl="2" indent="-342900">
              <a:buFont typeface="Arial"/>
              <a:buChar char="•"/>
            </a:pPr>
            <a:r>
              <a:rPr lang="en-US" sz="1200" dirty="0" smtClean="0"/>
              <a:t>To make it happen and to get the best result, </a:t>
            </a:r>
          </a:p>
          <a:p>
            <a:pPr marL="1257300" lvl="2" indent="-342900">
              <a:buFont typeface="Arial"/>
              <a:buChar char="•"/>
            </a:pPr>
            <a:r>
              <a:rPr lang="en-US" sz="1200" dirty="0" smtClean="0"/>
              <a:t>Since you can’t rely on random, ad hoc UX activities in case of time and resources. </a:t>
            </a:r>
          </a:p>
          <a:p>
            <a:pPr marL="171450" indent="-171450">
              <a:buFont typeface="Arial"/>
              <a:buChar char="•"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340FE-CD1C-49EB-B74D-85882148C12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2274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US" dirty="0" smtClean="0"/>
              <a:t>We</a:t>
            </a:r>
            <a:r>
              <a:rPr lang="en-US" baseline="0" dirty="0" smtClean="0"/>
              <a:t> al</a:t>
            </a:r>
            <a:r>
              <a:rPr lang="en-US" dirty="0" smtClean="0"/>
              <a:t>so need a solution for </a:t>
            </a:r>
          </a:p>
          <a:p>
            <a:pPr marL="0" indent="0">
              <a:buFont typeface="Arial"/>
              <a:buNone/>
            </a:pPr>
            <a:endParaRPr lang="en-US" dirty="0" smtClean="0"/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UX resources - One person can’t have skills or time to practice</a:t>
            </a:r>
          </a:p>
          <a:p>
            <a:pPr marL="698500" lvl="1" indent="-342900">
              <a:buFont typeface="Arial"/>
              <a:buChar char="•"/>
            </a:pPr>
            <a:r>
              <a:rPr lang="en-US" dirty="0" smtClean="0"/>
              <a:t>Project managing</a:t>
            </a:r>
          </a:p>
          <a:p>
            <a:pPr marL="698500" lvl="1" indent="-342900">
              <a:buFont typeface="Arial"/>
              <a:buChar char="•"/>
            </a:pPr>
            <a:r>
              <a:rPr lang="en-US" dirty="0" smtClean="0"/>
              <a:t>Requirement handling</a:t>
            </a:r>
          </a:p>
          <a:p>
            <a:pPr marL="698500" lvl="1" indent="-342900">
              <a:buFont typeface="Arial"/>
              <a:buChar char="•"/>
            </a:pPr>
            <a:r>
              <a:rPr lang="en-US" dirty="0" smtClean="0"/>
              <a:t>Methods, </a:t>
            </a:r>
          </a:p>
          <a:p>
            <a:pPr marL="698500" lvl="1" indent="-342900">
              <a:buFont typeface="Arial"/>
              <a:buChar char="•"/>
            </a:pPr>
            <a:r>
              <a:rPr lang="en-US" dirty="0" smtClean="0"/>
              <a:t>Processes</a:t>
            </a:r>
          </a:p>
          <a:p>
            <a:pPr marL="698500" lvl="1" indent="-342900">
              <a:buFont typeface="Arial"/>
              <a:buChar char="•"/>
            </a:pPr>
            <a:r>
              <a:rPr lang="en-US" dirty="0" smtClean="0"/>
              <a:t>Concept,</a:t>
            </a:r>
          </a:p>
          <a:p>
            <a:pPr marL="698500" lvl="1" indent="-342900">
              <a:buFont typeface="Arial"/>
              <a:buChar char="•"/>
            </a:pPr>
            <a:r>
              <a:rPr lang="en-US" dirty="0" smtClean="0"/>
              <a:t>Interaction design</a:t>
            </a:r>
          </a:p>
          <a:p>
            <a:pPr marL="698500" lvl="1" indent="-342900">
              <a:buFont typeface="Arial"/>
              <a:buChar char="•"/>
            </a:pPr>
            <a:r>
              <a:rPr lang="en-US" dirty="0" smtClean="0"/>
              <a:t>User research skills</a:t>
            </a:r>
          </a:p>
          <a:p>
            <a:pPr marL="698500" lvl="1" indent="-342900">
              <a:buFont typeface="Arial"/>
              <a:buChar char="•"/>
            </a:pPr>
            <a:r>
              <a:rPr lang="en-US" dirty="0" smtClean="0"/>
              <a:t>Technical</a:t>
            </a:r>
          </a:p>
          <a:p>
            <a:pPr marL="698500" lvl="1" indent="-342900">
              <a:buFont typeface="Arial"/>
              <a:buChar char="•"/>
            </a:pPr>
            <a:r>
              <a:rPr lang="en-US" dirty="0" err="1" smtClean="0"/>
              <a:t>Analythic</a:t>
            </a:r>
            <a:endParaRPr lang="en-US" dirty="0" smtClean="0"/>
          </a:p>
          <a:p>
            <a:pPr marL="698500" lvl="1" indent="-342900">
              <a:buFont typeface="Arial"/>
              <a:buChar char="•"/>
            </a:pPr>
            <a:r>
              <a:rPr lang="en-US" dirty="0" smtClean="0"/>
              <a:t>Statistics</a:t>
            </a:r>
          </a:p>
          <a:p>
            <a:pPr marL="698500" lvl="1" indent="-342900">
              <a:buFont typeface="Arial"/>
              <a:buChar char="•"/>
            </a:pPr>
            <a:r>
              <a:rPr lang="en-US" dirty="0" smtClean="0"/>
              <a:t>---</a:t>
            </a:r>
          </a:p>
          <a:p>
            <a:pPr marL="698500" lvl="1" indent="-342900">
              <a:buFont typeface="Arial"/>
              <a:buChar char="•"/>
            </a:pPr>
            <a:endParaRPr lang="en-US" dirty="0" smtClean="0"/>
          </a:p>
          <a:p>
            <a:pPr marL="241300" lvl="0" indent="-342900">
              <a:buFont typeface="Arial"/>
              <a:buChar char="•"/>
            </a:pPr>
            <a:r>
              <a:rPr lang="en-US" dirty="0" smtClean="0"/>
              <a:t>It is always not the same person that is best on analyzing</a:t>
            </a:r>
            <a:r>
              <a:rPr lang="en-US" baseline="0" dirty="0" smtClean="0"/>
              <a:t> data and communicate, plan and sell in UX. </a:t>
            </a:r>
          </a:p>
          <a:p>
            <a:pPr marL="241300" lvl="0" indent="-342900">
              <a:buFont typeface="Arial"/>
              <a:buChar char="•"/>
            </a:pPr>
            <a:endParaRPr lang="en-US" baseline="0" dirty="0" smtClean="0"/>
          </a:p>
          <a:p>
            <a:pPr marL="241300" lvl="0" indent="-342900">
              <a:buFont typeface="Arial"/>
              <a:buChar char="•"/>
            </a:pPr>
            <a:r>
              <a:rPr lang="en-US" dirty="0" smtClean="0"/>
              <a:t>User studies</a:t>
            </a:r>
          </a:p>
          <a:p>
            <a:pPr marL="628650" lvl="1" indent="-171450">
              <a:buFont typeface="Arial"/>
              <a:buChar char="•"/>
            </a:pPr>
            <a:r>
              <a:rPr lang="en-US" dirty="0" smtClean="0"/>
              <a:t>how can we continuously collect user’s needs</a:t>
            </a:r>
          </a:p>
          <a:p>
            <a:pPr marL="457200" lvl="1" indent="0">
              <a:buFont typeface="Arial"/>
              <a:buNone/>
            </a:pPr>
            <a:endParaRPr lang="en-US" dirty="0" smtClean="0"/>
          </a:p>
          <a:p>
            <a:pPr marL="628650" lvl="1" indent="-171450">
              <a:buFont typeface="Arial"/>
              <a:buChar char="•"/>
            </a:pPr>
            <a:r>
              <a:rPr lang="en-US" dirty="0" smtClean="0"/>
              <a:t>in an effective way?</a:t>
            </a:r>
          </a:p>
          <a:p>
            <a:pPr marL="628650" lvl="1" indent="-171450">
              <a:buFont typeface="Arial"/>
              <a:buChar char="•"/>
            </a:pPr>
            <a:r>
              <a:rPr lang="en-US" dirty="0" smtClean="0"/>
              <a:t>what is good enough?</a:t>
            </a:r>
          </a:p>
          <a:p>
            <a:pPr marL="628650" lvl="1" indent="-171450">
              <a:buFont typeface="Arial"/>
              <a:buChar char="•"/>
            </a:pPr>
            <a:r>
              <a:rPr lang="en-US" dirty="0" smtClean="0"/>
              <a:t>how can we present it in a usable way for business operation and ITA? </a:t>
            </a:r>
          </a:p>
          <a:p>
            <a:pPr marL="1085850" lvl="2" indent="-171450">
              <a:buFont typeface="Arial"/>
              <a:buChar char="•"/>
            </a:pPr>
            <a:r>
              <a:rPr lang="en-US" dirty="0" smtClean="0"/>
              <a:t>Personas and or scenarios?</a:t>
            </a:r>
          </a:p>
          <a:p>
            <a:pPr lvl="3"/>
            <a:endParaRPr lang="en-US" dirty="0" smtClean="0"/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How do we continuously be updated about other solutions, methods, processes .. …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340FE-CD1C-49EB-B74D-85882148C12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8830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 smtClean="0"/>
              <a:t>So </a:t>
            </a:r>
            <a:r>
              <a:rPr lang="sv-SE" dirty="0" err="1" smtClean="0"/>
              <a:t>how</a:t>
            </a:r>
            <a:r>
              <a:rPr lang="sv-SE" baseline="0" dirty="0" smtClean="0"/>
              <a:t> </a:t>
            </a:r>
            <a:r>
              <a:rPr lang="sv-SE" dirty="0" err="1" smtClean="0"/>
              <a:t>can</a:t>
            </a:r>
            <a:r>
              <a:rPr lang="sv-SE" dirty="0" smtClean="0"/>
              <a:t> </a:t>
            </a:r>
            <a:r>
              <a:rPr lang="sv-SE" dirty="0" err="1" smtClean="0"/>
              <a:t>we</a:t>
            </a:r>
            <a:r>
              <a:rPr lang="sv-SE" dirty="0" smtClean="0"/>
              <a:t> </a:t>
            </a:r>
            <a:r>
              <a:rPr lang="sv-SE" dirty="0" err="1" smtClean="0"/>
              <a:t>coorporate</a:t>
            </a:r>
            <a:r>
              <a:rPr lang="sv-SE" dirty="0" smtClean="0"/>
              <a:t>?</a:t>
            </a:r>
            <a:endParaRPr lang="en-US" dirty="0" smtClean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340FE-CD1C-49EB-B74D-85882148C12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8365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US" dirty="0" smtClean="0"/>
              <a:t>The suggestions so far have been</a:t>
            </a:r>
          </a:p>
          <a:p>
            <a:pPr marL="0" indent="0">
              <a:buFont typeface="Arial"/>
              <a:buNone/>
            </a:pPr>
            <a:endParaRPr lang="en-US" dirty="0" smtClean="0"/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I am here to day</a:t>
            </a:r>
          </a:p>
          <a:p>
            <a:pPr marL="342900" indent="-342900">
              <a:buFont typeface="Arial"/>
              <a:buChar char="•"/>
            </a:pPr>
            <a:endParaRPr lang="en-US" dirty="0" smtClean="0"/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ITA will give proposals for usability evolutions for MID students (DH2408 Evaluation Methods in Human Computer Interaction)</a:t>
            </a:r>
          </a:p>
          <a:p>
            <a:pPr marL="342900" indent="-342900">
              <a:buFont typeface="Arial"/>
              <a:buChar char="•"/>
            </a:pPr>
            <a:endParaRPr lang="en-US" dirty="0" smtClean="0"/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MID Seminar for ITA 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One suggestion is: ”</a:t>
            </a:r>
            <a:r>
              <a:rPr lang="en-US" dirty="0" err="1" smtClean="0"/>
              <a:t>Att</a:t>
            </a:r>
            <a:r>
              <a:rPr lang="en-US" dirty="0" smtClean="0"/>
              <a:t> </a:t>
            </a:r>
            <a:r>
              <a:rPr lang="en-US" dirty="0" err="1" smtClean="0"/>
              <a:t>beställa</a:t>
            </a:r>
            <a:r>
              <a:rPr lang="en-US" dirty="0" smtClean="0"/>
              <a:t> </a:t>
            </a:r>
            <a:r>
              <a:rPr lang="en-US" dirty="0" err="1" smtClean="0"/>
              <a:t>användbara</a:t>
            </a:r>
            <a:r>
              <a:rPr lang="en-US" dirty="0" smtClean="0"/>
              <a:t> IT-system”</a:t>
            </a:r>
            <a:r>
              <a:rPr lang="en-US" baseline="0" dirty="0" smtClean="0"/>
              <a:t> </a:t>
            </a:r>
          </a:p>
          <a:p>
            <a:pPr marL="1257300" lvl="2" indent="-342900">
              <a:buFont typeface="Arial"/>
              <a:buChar char="•"/>
            </a:pPr>
            <a:r>
              <a:rPr lang="en-US" baseline="0" dirty="0" smtClean="0"/>
              <a:t>to </a:t>
            </a:r>
            <a:r>
              <a:rPr lang="en-US" dirty="0" smtClean="0"/>
              <a:t>Inform and educate ”The Business operation”</a:t>
            </a:r>
          </a:p>
          <a:p>
            <a:pPr marL="1543050" lvl="3" indent="-171450">
              <a:buFont typeface="Arial"/>
              <a:buChar char="•"/>
            </a:pPr>
            <a:r>
              <a:rPr lang="en-US" dirty="0" smtClean="0"/>
              <a:t>My suggestion is to also add a Complementary workshop that is more practical and </a:t>
            </a:r>
            <a:r>
              <a:rPr lang="en-US" dirty="0" err="1" smtClean="0"/>
              <a:t>adress</a:t>
            </a:r>
            <a:r>
              <a:rPr lang="en-US" dirty="0" smtClean="0"/>
              <a:t>: 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340FE-CD1C-49EB-B74D-85882148C12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7613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So</a:t>
            </a:r>
            <a:r>
              <a:rPr lang="sv-SE" baseline="0" dirty="0" smtClean="0"/>
              <a:t> </a:t>
            </a:r>
            <a:r>
              <a:rPr lang="sv-SE" baseline="0" dirty="0" err="1" smtClean="0"/>
              <a:t>let’s</a:t>
            </a:r>
            <a:r>
              <a:rPr lang="sv-SE" baseline="0" dirty="0" smtClean="0"/>
              <a:t> start a </a:t>
            </a:r>
            <a:r>
              <a:rPr lang="sv-SE" baseline="0" dirty="0" err="1" smtClean="0"/>
              <a:t>discussion</a:t>
            </a:r>
            <a:r>
              <a:rPr lang="sv-SE" baseline="0" dirty="0" smtClean="0"/>
              <a:t> </a:t>
            </a:r>
          </a:p>
          <a:p>
            <a:endParaRPr lang="sv-SE" baseline="0" dirty="0" smtClean="0"/>
          </a:p>
          <a:p>
            <a:r>
              <a:rPr lang="sv-SE" baseline="0" dirty="0" err="1" smtClean="0"/>
              <a:t>What</a:t>
            </a:r>
            <a:r>
              <a:rPr lang="sv-SE" baseline="0" dirty="0" smtClean="0"/>
              <a:t> do </a:t>
            </a:r>
            <a:r>
              <a:rPr lang="sv-SE" baseline="0" dirty="0" err="1" smtClean="0"/>
              <a:t>you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think</a:t>
            </a:r>
            <a:r>
              <a:rPr lang="sv-SE" baseline="0" dirty="0" smtClean="0"/>
              <a:t> </a:t>
            </a: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MID can gain from a cooperation with ITA?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How can ITA use your knowledge best? </a:t>
            </a:r>
          </a:p>
          <a:p>
            <a:endParaRPr lang="sv-SE" dirty="0"/>
          </a:p>
          <a:p>
            <a:r>
              <a:rPr lang="sv-SE" dirty="0"/>
              <a:t>----- Mötesanteckningar (2014-09-29 10.03) -----</a:t>
            </a:r>
          </a:p>
          <a:p>
            <a:r>
              <a:rPr lang="sv-SE" dirty="0"/>
              <a:t>funka - stefan</a:t>
            </a:r>
          </a:p>
          <a:p>
            <a:endParaRPr lang="sv-SE" dirty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340FE-CD1C-49EB-B74D-85882148C12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287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9151067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" name="textruta 5"/>
          <p:cNvSpPr txBox="1"/>
          <p:nvPr userDrawn="1"/>
        </p:nvSpPr>
        <p:spPr>
          <a:xfrm>
            <a:off x="7103422" y="263482"/>
            <a:ext cx="17796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b="1" dirty="0" smtClean="0"/>
              <a:t>KTH ROYAL INSTITUTE</a:t>
            </a:r>
            <a:br>
              <a:rPr lang="sv-SE" sz="1100" b="1" dirty="0" smtClean="0"/>
            </a:br>
            <a:r>
              <a:rPr lang="sv-SE" sz="1100" b="1" dirty="0" smtClean="0"/>
              <a:t>OF</a:t>
            </a:r>
            <a:r>
              <a:rPr lang="sv-SE" sz="1100" b="1" baseline="0" dirty="0" smtClean="0"/>
              <a:t> TECHNOLOGY</a:t>
            </a:r>
            <a:endParaRPr lang="sv-SE" sz="1100" b="1" dirty="0"/>
          </a:p>
        </p:txBody>
      </p:sp>
    </p:spTree>
    <p:extLst>
      <p:ext uri="{BB962C8B-B14F-4D97-AF65-F5344CB8AC3E}">
        <p14:creationId xmlns:p14="http://schemas.microsoft.com/office/powerpoint/2010/main" val="3404802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633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6935788" cy="407828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2014-10-03</a:t>
            </a:fld>
            <a:endParaRPr lang="sv-SE" dirty="0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0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82663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3312790" cy="407828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39"/>
            <a:ext cx="3328988" cy="4078286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GB" dirty="0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2014-10-03</a:t>
            </a:fld>
            <a:endParaRPr lang="sv-SE" dirty="0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4203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3312790" cy="407828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0" y="1582740"/>
            <a:ext cx="3328988" cy="4078286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en-US" dirty="0" smtClean="0"/>
              <a:t>Click icon to add chart</a:t>
            </a:r>
            <a:endParaRPr lang="en-GB" dirty="0"/>
          </a:p>
        </p:txBody>
      </p:sp>
      <p:sp>
        <p:nvSpPr>
          <p:cNvPr id="9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2014-10-03</a:t>
            </a:fld>
            <a:endParaRPr lang="sv-SE" dirty="0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11495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39"/>
            <a:ext cx="3328988" cy="4078286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0" y="1582739"/>
            <a:ext cx="3328988" cy="4078286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GB" dirty="0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2014-10-03</a:t>
            </a:fld>
            <a:endParaRPr lang="sv-SE" dirty="0"/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07369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10639" y="1582739"/>
            <a:ext cx="9208426" cy="4713858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213854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196100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65541"/>
              <a:gd name="connsiteX1" fmla="*/ 9150613 w 9152201"/>
              <a:gd name="connsiteY1" fmla="*/ 9702 h 4265541"/>
              <a:gd name="connsiteX2" fmla="*/ 9150613 w 9152201"/>
              <a:gd name="connsiteY2" fmla="*/ 89 h 4265541"/>
              <a:gd name="connsiteX3" fmla="*/ 9140347 w 9152201"/>
              <a:gd name="connsiteY3" fmla="*/ 3967387 h 4265541"/>
              <a:gd name="connsiteX4" fmla="*/ 1344317 w 9152201"/>
              <a:gd name="connsiteY4" fmla="*/ 3963016 h 4265541"/>
              <a:gd name="connsiteX5" fmla="*/ 1269350 w 9152201"/>
              <a:gd name="connsiteY5" fmla="*/ 4009885 h 4265541"/>
              <a:gd name="connsiteX6" fmla="*/ 1262230 w 9152201"/>
              <a:gd name="connsiteY6" fmla="*/ 4220084 h 4265541"/>
              <a:gd name="connsiteX7" fmla="*/ 1196100 w 9152201"/>
              <a:gd name="connsiteY7" fmla="*/ 4258492 h 4265541"/>
              <a:gd name="connsiteX8" fmla="*/ 4376 w 9152201"/>
              <a:gd name="connsiteY8" fmla="*/ 4265541 h 4265541"/>
              <a:gd name="connsiteX9" fmla="*/ 6613 w 9152201"/>
              <a:gd name="connsiteY9" fmla="*/ 718270 h 4265541"/>
              <a:gd name="connsiteX10" fmla="*/ 806 w 9152201"/>
              <a:gd name="connsiteY10" fmla="*/ 0 h 4265541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75580"/>
              <a:gd name="connsiteX1" fmla="*/ 9150613 w 9152201"/>
              <a:gd name="connsiteY1" fmla="*/ 9702 h 4275580"/>
              <a:gd name="connsiteX2" fmla="*/ 9150613 w 9152201"/>
              <a:gd name="connsiteY2" fmla="*/ 89 h 4275580"/>
              <a:gd name="connsiteX3" fmla="*/ 9140347 w 9152201"/>
              <a:gd name="connsiteY3" fmla="*/ 3967387 h 4275580"/>
              <a:gd name="connsiteX4" fmla="*/ 1344317 w 9152201"/>
              <a:gd name="connsiteY4" fmla="*/ 3963016 h 4275580"/>
              <a:gd name="connsiteX5" fmla="*/ 1269350 w 9152201"/>
              <a:gd name="connsiteY5" fmla="*/ 4009885 h 4275580"/>
              <a:gd name="connsiteX6" fmla="*/ 1262230 w 9152201"/>
              <a:gd name="connsiteY6" fmla="*/ 4220084 h 4275580"/>
              <a:gd name="connsiteX7" fmla="*/ 1173736 w 9152201"/>
              <a:gd name="connsiteY7" fmla="*/ 4268653 h 4275580"/>
              <a:gd name="connsiteX8" fmla="*/ 4376 w 9152201"/>
              <a:gd name="connsiteY8" fmla="*/ 4265541 h 4275580"/>
              <a:gd name="connsiteX9" fmla="*/ 6613 w 9152201"/>
              <a:gd name="connsiteY9" fmla="*/ 718270 h 4275580"/>
              <a:gd name="connsiteX10" fmla="*/ 806 w 9152201"/>
              <a:gd name="connsiteY10" fmla="*/ 0 h 4275580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90821"/>
              <a:gd name="connsiteX1" fmla="*/ 9150613 w 9152201"/>
              <a:gd name="connsiteY1" fmla="*/ 9702 h 4290821"/>
              <a:gd name="connsiteX2" fmla="*/ 9150613 w 9152201"/>
              <a:gd name="connsiteY2" fmla="*/ 89 h 4290821"/>
              <a:gd name="connsiteX3" fmla="*/ 9140347 w 9152201"/>
              <a:gd name="connsiteY3" fmla="*/ 3967387 h 4290821"/>
              <a:gd name="connsiteX4" fmla="*/ 1344317 w 9152201"/>
              <a:gd name="connsiteY4" fmla="*/ 3963016 h 4290821"/>
              <a:gd name="connsiteX5" fmla="*/ 1269350 w 9152201"/>
              <a:gd name="connsiteY5" fmla="*/ 4009885 h 4290821"/>
              <a:gd name="connsiteX6" fmla="*/ 1262230 w 9152201"/>
              <a:gd name="connsiteY6" fmla="*/ 4220084 h 4290821"/>
              <a:gd name="connsiteX7" fmla="*/ 1173736 w 9152201"/>
              <a:gd name="connsiteY7" fmla="*/ 4268653 h 4290821"/>
              <a:gd name="connsiteX8" fmla="*/ 4376 w 9152201"/>
              <a:gd name="connsiteY8" fmla="*/ 4265541 h 4290821"/>
              <a:gd name="connsiteX9" fmla="*/ 6613 w 9152201"/>
              <a:gd name="connsiteY9" fmla="*/ 718270 h 4290821"/>
              <a:gd name="connsiteX10" fmla="*/ 806 w 9152201"/>
              <a:gd name="connsiteY10" fmla="*/ 0 h 4290821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4376 w 9152201"/>
              <a:gd name="connsiteY8" fmla="*/ 4265541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2201"/>
              <a:gd name="connsiteY0" fmla="*/ 0 h 4275702"/>
              <a:gd name="connsiteX1" fmla="*/ 9150613 w 9152201"/>
              <a:gd name="connsiteY1" fmla="*/ 9702 h 4275702"/>
              <a:gd name="connsiteX2" fmla="*/ 9150613 w 9152201"/>
              <a:gd name="connsiteY2" fmla="*/ 89 h 4275702"/>
              <a:gd name="connsiteX3" fmla="*/ 9140347 w 9152201"/>
              <a:gd name="connsiteY3" fmla="*/ 3967387 h 4275702"/>
              <a:gd name="connsiteX4" fmla="*/ 1344317 w 9152201"/>
              <a:gd name="connsiteY4" fmla="*/ 3963016 h 4275702"/>
              <a:gd name="connsiteX5" fmla="*/ 1269350 w 9152201"/>
              <a:gd name="connsiteY5" fmla="*/ 4009885 h 4275702"/>
              <a:gd name="connsiteX6" fmla="*/ 1262230 w 9152201"/>
              <a:gd name="connsiteY6" fmla="*/ 4220084 h 4275702"/>
              <a:gd name="connsiteX7" fmla="*/ 1173736 w 9152201"/>
              <a:gd name="connsiteY7" fmla="*/ 4268653 h 4275702"/>
              <a:gd name="connsiteX8" fmla="*/ 0 w 9152201"/>
              <a:gd name="connsiteY8" fmla="*/ 4275702 h 4275702"/>
              <a:gd name="connsiteX9" fmla="*/ 6613 w 9152201"/>
              <a:gd name="connsiteY9" fmla="*/ 718270 h 4275702"/>
              <a:gd name="connsiteX10" fmla="*/ 806 w 9152201"/>
              <a:gd name="connsiteY10" fmla="*/ 0 h 4275702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0 w 9152201"/>
              <a:gd name="connsiteY8" fmla="*/ 4265542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45123 w 9153007"/>
              <a:gd name="connsiteY4" fmla="*/ 396301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39531 w 9153007"/>
              <a:gd name="connsiteY4" fmla="*/ 3968097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1134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4881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67917"/>
              <a:gd name="connsiteY0" fmla="*/ 0 h 4276230"/>
              <a:gd name="connsiteX1" fmla="*/ 9151419 w 9167917"/>
              <a:gd name="connsiteY1" fmla="*/ 9702 h 4276230"/>
              <a:gd name="connsiteX2" fmla="*/ 9151419 w 9167917"/>
              <a:gd name="connsiteY2" fmla="*/ 89 h 4276230"/>
              <a:gd name="connsiteX3" fmla="*/ 9167917 w 9167917"/>
              <a:gd name="connsiteY3" fmla="*/ 3974881 h 4276230"/>
              <a:gd name="connsiteX4" fmla="*/ 1352489 w 9167917"/>
              <a:gd name="connsiteY4" fmla="*/ 3975946 h 4276230"/>
              <a:gd name="connsiteX5" fmla="*/ 1270156 w 9167917"/>
              <a:gd name="connsiteY5" fmla="*/ 4009885 h 4276230"/>
              <a:gd name="connsiteX6" fmla="*/ 1263036 w 9167917"/>
              <a:gd name="connsiteY6" fmla="*/ 4220084 h 4276230"/>
              <a:gd name="connsiteX7" fmla="*/ 1174542 w 9167917"/>
              <a:gd name="connsiteY7" fmla="*/ 4268653 h 4276230"/>
              <a:gd name="connsiteX8" fmla="*/ 806 w 9167917"/>
              <a:gd name="connsiteY8" fmla="*/ 4265543 h 4276230"/>
              <a:gd name="connsiteX9" fmla="*/ 7419 w 9167917"/>
              <a:gd name="connsiteY9" fmla="*/ 718270 h 4276230"/>
              <a:gd name="connsiteX10" fmla="*/ 806 w 9167917"/>
              <a:gd name="connsiteY10" fmla="*/ 0 h 4276230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6 w 9167917"/>
              <a:gd name="connsiteY8" fmla="*/ 4250555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90722 w 9257833"/>
              <a:gd name="connsiteY0" fmla="*/ 0 h 4268653"/>
              <a:gd name="connsiteX1" fmla="*/ 9241335 w 9257833"/>
              <a:gd name="connsiteY1" fmla="*/ 9702 h 4268653"/>
              <a:gd name="connsiteX2" fmla="*/ 9241335 w 9257833"/>
              <a:gd name="connsiteY2" fmla="*/ 89 h 4268653"/>
              <a:gd name="connsiteX3" fmla="*/ 9257833 w 9257833"/>
              <a:gd name="connsiteY3" fmla="*/ 3974881 h 4268653"/>
              <a:gd name="connsiteX4" fmla="*/ 1442405 w 9257833"/>
              <a:gd name="connsiteY4" fmla="*/ 3975946 h 4268653"/>
              <a:gd name="connsiteX5" fmla="*/ 1360072 w 9257833"/>
              <a:gd name="connsiteY5" fmla="*/ 4009885 h 4268653"/>
              <a:gd name="connsiteX6" fmla="*/ 1352952 w 9257833"/>
              <a:gd name="connsiteY6" fmla="*/ 4220084 h 4268653"/>
              <a:gd name="connsiteX7" fmla="*/ 1264458 w 9257833"/>
              <a:gd name="connsiteY7" fmla="*/ 4268653 h 4268653"/>
              <a:gd name="connsiteX8" fmla="*/ 0 w 9257833"/>
              <a:gd name="connsiteY8" fmla="*/ 4246809 h 4268653"/>
              <a:gd name="connsiteX9" fmla="*/ 97335 w 9257833"/>
              <a:gd name="connsiteY9" fmla="*/ 718270 h 4268653"/>
              <a:gd name="connsiteX10" fmla="*/ 90722 w 9257833"/>
              <a:gd name="connsiteY10" fmla="*/ 0 h 4268653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7 w 9167917"/>
              <a:gd name="connsiteY8" fmla="*/ 4261796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70102 w 9237213"/>
              <a:gd name="connsiteY0" fmla="*/ 0 h 4273036"/>
              <a:gd name="connsiteX1" fmla="*/ 9220715 w 9237213"/>
              <a:gd name="connsiteY1" fmla="*/ 9702 h 4273036"/>
              <a:gd name="connsiteX2" fmla="*/ 9220715 w 9237213"/>
              <a:gd name="connsiteY2" fmla="*/ 89 h 4273036"/>
              <a:gd name="connsiteX3" fmla="*/ 9237213 w 9237213"/>
              <a:gd name="connsiteY3" fmla="*/ 3974881 h 4273036"/>
              <a:gd name="connsiteX4" fmla="*/ 1421785 w 9237213"/>
              <a:gd name="connsiteY4" fmla="*/ 3975946 h 4273036"/>
              <a:gd name="connsiteX5" fmla="*/ 1339452 w 9237213"/>
              <a:gd name="connsiteY5" fmla="*/ 4009885 h 4273036"/>
              <a:gd name="connsiteX6" fmla="*/ 1332332 w 9237213"/>
              <a:gd name="connsiteY6" fmla="*/ 4220084 h 4273036"/>
              <a:gd name="connsiteX7" fmla="*/ 1243838 w 9237213"/>
              <a:gd name="connsiteY7" fmla="*/ 4268653 h 4273036"/>
              <a:gd name="connsiteX8" fmla="*/ 0 w 9237213"/>
              <a:gd name="connsiteY8" fmla="*/ 4273036 h 4273036"/>
              <a:gd name="connsiteX9" fmla="*/ 76715 w 9237213"/>
              <a:gd name="connsiteY9" fmla="*/ 718270 h 4273036"/>
              <a:gd name="connsiteX10" fmla="*/ 70102 w 9237213"/>
              <a:gd name="connsiteY10" fmla="*/ 0 h 4273036"/>
              <a:gd name="connsiteX0" fmla="*/ 53607 w 9220718"/>
              <a:gd name="connsiteY0" fmla="*/ 0 h 4268653"/>
              <a:gd name="connsiteX1" fmla="*/ 9204220 w 9220718"/>
              <a:gd name="connsiteY1" fmla="*/ 9702 h 4268653"/>
              <a:gd name="connsiteX2" fmla="*/ 9204220 w 9220718"/>
              <a:gd name="connsiteY2" fmla="*/ 89 h 4268653"/>
              <a:gd name="connsiteX3" fmla="*/ 9220718 w 9220718"/>
              <a:gd name="connsiteY3" fmla="*/ 3974881 h 4268653"/>
              <a:gd name="connsiteX4" fmla="*/ 1405290 w 9220718"/>
              <a:gd name="connsiteY4" fmla="*/ 3975946 h 4268653"/>
              <a:gd name="connsiteX5" fmla="*/ 1322957 w 9220718"/>
              <a:gd name="connsiteY5" fmla="*/ 4009885 h 4268653"/>
              <a:gd name="connsiteX6" fmla="*/ 1315837 w 9220718"/>
              <a:gd name="connsiteY6" fmla="*/ 4220084 h 4268653"/>
              <a:gd name="connsiteX7" fmla="*/ 1227343 w 9220718"/>
              <a:gd name="connsiteY7" fmla="*/ 4268653 h 4268653"/>
              <a:gd name="connsiteX8" fmla="*/ 0 w 9220718"/>
              <a:gd name="connsiteY8" fmla="*/ 4265542 h 4268653"/>
              <a:gd name="connsiteX9" fmla="*/ 60220 w 9220718"/>
              <a:gd name="connsiteY9" fmla="*/ 718270 h 4268653"/>
              <a:gd name="connsiteX10" fmla="*/ 53607 w 9220718"/>
              <a:gd name="connsiteY10" fmla="*/ 0 h 4268653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27343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06724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17785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1084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8 w 9220718"/>
              <a:gd name="connsiteY0" fmla="*/ 0 h 4271068"/>
              <a:gd name="connsiteX1" fmla="*/ 9204220 w 9220718"/>
              <a:gd name="connsiteY1" fmla="*/ 9701 h 4271068"/>
              <a:gd name="connsiteX2" fmla="*/ 9204220 w 9220718"/>
              <a:gd name="connsiteY2" fmla="*/ 88 h 4271068"/>
              <a:gd name="connsiteX3" fmla="*/ 9220718 w 9220718"/>
              <a:gd name="connsiteY3" fmla="*/ 3974880 h 4271068"/>
              <a:gd name="connsiteX4" fmla="*/ 1405290 w 9220718"/>
              <a:gd name="connsiteY4" fmla="*/ 3975945 h 4271068"/>
              <a:gd name="connsiteX5" fmla="*/ 1322957 w 9220718"/>
              <a:gd name="connsiteY5" fmla="*/ 4009884 h 4271068"/>
              <a:gd name="connsiteX6" fmla="*/ 1315837 w 9220718"/>
              <a:gd name="connsiteY6" fmla="*/ 4220083 h 4271068"/>
              <a:gd name="connsiteX7" fmla="*/ 1210847 w 9220718"/>
              <a:gd name="connsiteY7" fmla="*/ 4268652 h 4271068"/>
              <a:gd name="connsiteX8" fmla="*/ 0 w 9220718"/>
              <a:gd name="connsiteY8" fmla="*/ 4265541 h 4271068"/>
              <a:gd name="connsiteX9" fmla="*/ 60220 w 9220718"/>
              <a:gd name="connsiteY9" fmla="*/ 718269 h 4271068"/>
              <a:gd name="connsiteX10" fmla="*/ 53608 w 9220718"/>
              <a:gd name="connsiteY10" fmla="*/ 0 h 4271068"/>
              <a:gd name="connsiteX0" fmla="*/ 92467 w 9259577"/>
              <a:gd name="connsiteY0" fmla="*/ 0 h 4271068"/>
              <a:gd name="connsiteX1" fmla="*/ 9243079 w 9259577"/>
              <a:gd name="connsiteY1" fmla="*/ 9701 h 4271068"/>
              <a:gd name="connsiteX2" fmla="*/ 9243079 w 9259577"/>
              <a:gd name="connsiteY2" fmla="*/ 88 h 4271068"/>
              <a:gd name="connsiteX3" fmla="*/ 9259577 w 9259577"/>
              <a:gd name="connsiteY3" fmla="*/ 3974880 h 4271068"/>
              <a:gd name="connsiteX4" fmla="*/ 1444149 w 9259577"/>
              <a:gd name="connsiteY4" fmla="*/ 3975945 h 4271068"/>
              <a:gd name="connsiteX5" fmla="*/ 1361816 w 9259577"/>
              <a:gd name="connsiteY5" fmla="*/ 4009884 h 4271068"/>
              <a:gd name="connsiteX6" fmla="*/ 1354696 w 9259577"/>
              <a:gd name="connsiteY6" fmla="*/ 4220083 h 4271068"/>
              <a:gd name="connsiteX7" fmla="*/ 1249706 w 9259577"/>
              <a:gd name="connsiteY7" fmla="*/ 4268652 h 4271068"/>
              <a:gd name="connsiteX8" fmla="*/ 38859 w 9259577"/>
              <a:gd name="connsiteY8" fmla="*/ 4265541 h 4271068"/>
              <a:gd name="connsiteX9" fmla="*/ 4233 w 9259577"/>
              <a:gd name="connsiteY9" fmla="*/ 718269 h 4271068"/>
              <a:gd name="connsiteX10" fmla="*/ 92467 w 9259577"/>
              <a:gd name="connsiteY10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246481 w 9413591"/>
              <a:gd name="connsiteY0" fmla="*/ 0 h 4271068"/>
              <a:gd name="connsiteX1" fmla="*/ 9397093 w 9413591"/>
              <a:gd name="connsiteY1" fmla="*/ 9701 h 4271068"/>
              <a:gd name="connsiteX2" fmla="*/ 9397093 w 9413591"/>
              <a:gd name="connsiteY2" fmla="*/ 88 h 4271068"/>
              <a:gd name="connsiteX3" fmla="*/ 9413591 w 9413591"/>
              <a:gd name="connsiteY3" fmla="*/ 3974880 h 4271068"/>
              <a:gd name="connsiteX4" fmla="*/ 1598163 w 9413591"/>
              <a:gd name="connsiteY4" fmla="*/ 3975945 h 4271068"/>
              <a:gd name="connsiteX5" fmla="*/ 1515830 w 9413591"/>
              <a:gd name="connsiteY5" fmla="*/ 4009884 h 4271068"/>
              <a:gd name="connsiteX6" fmla="*/ 1508710 w 9413591"/>
              <a:gd name="connsiteY6" fmla="*/ 4220083 h 4271068"/>
              <a:gd name="connsiteX7" fmla="*/ 1403720 w 9413591"/>
              <a:gd name="connsiteY7" fmla="*/ 4268652 h 4271068"/>
              <a:gd name="connsiteX8" fmla="*/ 192873 w 9413591"/>
              <a:gd name="connsiteY8" fmla="*/ 4265541 h 4271068"/>
              <a:gd name="connsiteX9" fmla="*/ 246481 w 9413591"/>
              <a:gd name="connsiteY9" fmla="*/ 0 h 4271068"/>
              <a:gd name="connsiteX0" fmla="*/ 64211 w 9231321"/>
              <a:gd name="connsiteY0" fmla="*/ 0 h 4271068"/>
              <a:gd name="connsiteX1" fmla="*/ 9214823 w 9231321"/>
              <a:gd name="connsiteY1" fmla="*/ 9701 h 4271068"/>
              <a:gd name="connsiteX2" fmla="*/ 9214823 w 9231321"/>
              <a:gd name="connsiteY2" fmla="*/ 88 h 4271068"/>
              <a:gd name="connsiteX3" fmla="*/ 9231321 w 9231321"/>
              <a:gd name="connsiteY3" fmla="*/ 3974880 h 4271068"/>
              <a:gd name="connsiteX4" fmla="*/ 1415893 w 9231321"/>
              <a:gd name="connsiteY4" fmla="*/ 3975945 h 4271068"/>
              <a:gd name="connsiteX5" fmla="*/ 1333560 w 9231321"/>
              <a:gd name="connsiteY5" fmla="*/ 4009884 h 4271068"/>
              <a:gd name="connsiteX6" fmla="*/ 1326440 w 9231321"/>
              <a:gd name="connsiteY6" fmla="*/ 4220083 h 4271068"/>
              <a:gd name="connsiteX7" fmla="*/ 1221450 w 9231321"/>
              <a:gd name="connsiteY7" fmla="*/ 4268652 h 4271068"/>
              <a:gd name="connsiteX8" fmla="*/ 10603 w 9231321"/>
              <a:gd name="connsiteY8" fmla="*/ 4265541 h 4271068"/>
              <a:gd name="connsiteX9" fmla="*/ 64211 w 9231321"/>
              <a:gd name="connsiteY9" fmla="*/ 0 h 4271068"/>
              <a:gd name="connsiteX0" fmla="*/ 10604 w 9177714"/>
              <a:gd name="connsiteY0" fmla="*/ 0 h 4276228"/>
              <a:gd name="connsiteX1" fmla="*/ 9161216 w 9177714"/>
              <a:gd name="connsiteY1" fmla="*/ 9701 h 4276228"/>
              <a:gd name="connsiteX2" fmla="*/ 9161216 w 9177714"/>
              <a:gd name="connsiteY2" fmla="*/ 88 h 4276228"/>
              <a:gd name="connsiteX3" fmla="*/ 9177714 w 9177714"/>
              <a:gd name="connsiteY3" fmla="*/ 3974880 h 4276228"/>
              <a:gd name="connsiteX4" fmla="*/ 1362286 w 9177714"/>
              <a:gd name="connsiteY4" fmla="*/ 3975945 h 4276228"/>
              <a:gd name="connsiteX5" fmla="*/ 1279953 w 9177714"/>
              <a:gd name="connsiteY5" fmla="*/ 4009884 h 4276228"/>
              <a:gd name="connsiteX6" fmla="*/ 1272833 w 9177714"/>
              <a:gd name="connsiteY6" fmla="*/ 4220083 h 4276228"/>
              <a:gd name="connsiteX7" fmla="*/ 1167843 w 9177714"/>
              <a:gd name="connsiteY7" fmla="*/ 4268652 h 4276228"/>
              <a:gd name="connsiteX8" fmla="*/ 10603 w 9177714"/>
              <a:gd name="connsiteY8" fmla="*/ 4265541 h 4276228"/>
              <a:gd name="connsiteX9" fmla="*/ 10604 w 9177714"/>
              <a:gd name="connsiteY9" fmla="*/ 0 h 4276228"/>
              <a:gd name="connsiteX0" fmla="*/ 10604 w 9177714"/>
              <a:gd name="connsiteY0" fmla="*/ 0 h 4268609"/>
              <a:gd name="connsiteX1" fmla="*/ 9161216 w 9177714"/>
              <a:gd name="connsiteY1" fmla="*/ 9701 h 4268609"/>
              <a:gd name="connsiteX2" fmla="*/ 9161216 w 9177714"/>
              <a:gd name="connsiteY2" fmla="*/ 88 h 4268609"/>
              <a:gd name="connsiteX3" fmla="*/ 9177714 w 9177714"/>
              <a:gd name="connsiteY3" fmla="*/ 3974880 h 4268609"/>
              <a:gd name="connsiteX4" fmla="*/ 1362286 w 9177714"/>
              <a:gd name="connsiteY4" fmla="*/ 3975945 h 4268609"/>
              <a:gd name="connsiteX5" fmla="*/ 1279953 w 9177714"/>
              <a:gd name="connsiteY5" fmla="*/ 4009884 h 4268609"/>
              <a:gd name="connsiteX6" fmla="*/ 1272833 w 9177714"/>
              <a:gd name="connsiteY6" fmla="*/ 4220083 h 4268609"/>
              <a:gd name="connsiteX7" fmla="*/ 1206981 w 9177714"/>
              <a:gd name="connsiteY7" fmla="*/ 4261033 h 4268609"/>
              <a:gd name="connsiteX8" fmla="*/ 10603 w 9177714"/>
              <a:gd name="connsiteY8" fmla="*/ 4265541 h 4268609"/>
              <a:gd name="connsiteX9" fmla="*/ 10604 w 9177714"/>
              <a:gd name="connsiteY9" fmla="*/ 0 h 4268609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184616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8698"/>
              <a:gd name="connsiteX1" fmla="*/ 9161216 w 9177714"/>
              <a:gd name="connsiteY1" fmla="*/ 9701 h 4268698"/>
              <a:gd name="connsiteX2" fmla="*/ 9161216 w 9177714"/>
              <a:gd name="connsiteY2" fmla="*/ 88 h 4268698"/>
              <a:gd name="connsiteX3" fmla="*/ 9177714 w 9177714"/>
              <a:gd name="connsiteY3" fmla="*/ 3974880 h 4268698"/>
              <a:gd name="connsiteX4" fmla="*/ 1362286 w 9177714"/>
              <a:gd name="connsiteY4" fmla="*/ 3975945 h 4268698"/>
              <a:gd name="connsiteX5" fmla="*/ 1279953 w 9177714"/>
              <a:gd name="connsiteY5" fmla="*/ 4009884 h 4268698"/>
              <a:gd name="connsiteX6" fmla="*/ 1272833 w 9177714"/>
              <a:gd name="connsiteY6" fmla="*/ 4197223 h 4268698"/>
              <a:gd name="connsiteX7" fmla="*/ 1173434 w 9177714"/>
              <a:gd name="connsiteY7" fmla="*/ 4266113 h 4268698"/>
              <a:gd name="connsiteX8" fmla="*/ 10603 w 9177714"/>
              <a:gd name="connsiteY8" fmla="*/ 4265541 h 4268698"/>
              <a:gd name="connsiteX9" fmla="*/ 10604 w 9177714"/>
              <a:gd name="connsiteY9" fmla="*/ 0 h 426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77714" h="4268698">
                <a:moveTo>
                  <a:pt x="10604" y="0"/>
                </a:moveTo>
                <a:lnTo>
                  <a:pt x="9161216" y="9701"/>
                </a:lnTo>
                <a:lnTo>
                  <a:pt x="9161216" y="88"/>
                </a:lnTo>
                <a:cubicBezTo>
                  <a:pt x="9162804" y="1317689"/>
                  <a:pt x="9176126" y="2657279"/>
                  <a:pt x="9177714" y="3974880"/>
                </a:cubicBezTo>
                <a:lnTo>
                  <a:pt x="1362286" y="3975945"/>
                </a:lnTo>
                <a:cubicBezTo>
                  <a:pt x="1324129" y="3980616"/>
                  <a:pt x="1294862" y="3973004"/>
                  <a:pt x="1279953" y="4009884"/>
                </a:cubicBezTo>
                <a:cubicBezTo>
                  <a:pt x="1265044" y="4046764"/>
                  <a:pt x="1276941" y="4145761"/>
                  <a:pt x="1272833" y="4197223"/>
                </a:cubicBezTo>
                <a:cubicBezTo>
                  <a:pt x="1272365" y="4244226"/>
                  <a:pt x="1221664" y="4268698"/>
                  <a:pt x="1173434" y="4266113"/>
                </a:cubicBezTo>
                <a:lnTo>
                  <a:pt x="10603" y="4265541"/>
                </a:lnTo>
                <a:cubicBezTo>
                  <a:pt x="0" y="3520977"/>
                  <a:pt x="7635" y="788799"/>
                  <a:pt x="10604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1619250" y="404870"/>
            <a:ext cx="6935788" cy="668338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 err="1" smtClean="0"/>
              <a:t>Chapter</a:t>
            </a:r>
            <a:r>
              <a:rPr lang="sv-SE" dirty="0" smtClean="0"/>
              <a:t> </a:t>
            </a:r>
            <a:r>
              <a:rPr lang="sv-SE" dirty="0" err="1" smtClean="0"/>
              <a:t>heading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2014-10-03</a:t>
            </a:fld>
            <a:endParaRPr lang="sv-SE" dirty="0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31448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0" y="1582738"/>
            <a:ext cx="6935788" cy="4078287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2014-10-03</a:t>
            </a:fld>
            <a:endParaRPr lang="sv-SE" dirty="0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2014-10-03</a:t>
            </a:fld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46274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6935788" cy="407828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CFCB38AA-14D0-4B67-BE5B-608C5A8A7489}" type="datetimeFigureOut">
              <a:rPr lang="sv-SE" smtClean="0"/>
              <a:pPr/>
              <a:t>2014-10-03</a:t>
            </a:fld>
            <a:endParaRPr lang="sv-SE" dirty="0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1199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8C748-E0E2-4391-B6D7-31F92737A0E4}" type="datetimeFigureOut">
              <a:rPr lang="sv-SE" smtClean="0"/>
              <a:t>2014-10-03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336C0-6A56-4FBE-BD11-810B80B5771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382538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8C748-E0E2-4391-B6D7-31F92737A0E4}" type="datetimeFigureOut">
              <a:rPr lang="sv-SE" smtClean="0"/>
              <a:t>2014-10-03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336C0-6A56-4FBE-BD11-810B80B5771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93794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8C748-E0E2-4391-B6D7-31F92737A0E4}" type="datetimeFigureOut">
              <a:rPr lang="sv-SE" smtClean="0"/>
              <a:t>2014-10-03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336C0-6A56-4FBE-BD11-810B80B5771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0916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19250" y="1582739"/>
            <a:ext cx="6935788" cy="40782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619250" y="6308725"/>
            <a:ext cx="2895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172399" y="6308725"/>
            <a:ext cx="531863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 lang="en-GB" smtClean="0"/>
              <a:pPr>
                <a:lnSpc>
                  <a:spcPts val="900"/>
                </a:lnSpc>
              </a:pPr>
              <a:t>‹#›</a:t>
            </a:fld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80112" y="6288509"/>
            <a:ext cx="2133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900"/>
              </a:lnSpc>
            </a:pPr>
            <a:fld id="{CFCB38AA-14D0-4B67-BE5B-608C5A8A7489}" type="datetimeFigureOut">
              <a:rPr lang="en-GB" smtClean="0"/>
              <a:pPr algn="r">
                <a:lnSpc>
                  <a:spcPts val="900"/>
                </a:lnSpc>
              </a:pPr>
              <a:t>03/10/2014</a:t>
            </a:fld>
            <a:endParaRPr lang="en-GB" dirty="0"/>
          </a:p>
        </p:txBody>
      </p:sp>
      <p:sp>
        <p:nvSpPr>
          <p:cNvPr id="9" name="Rektangel 12"/>
          <p:cNvSpPr/>
          <p:nvPr/>
        </p:nvSpPr>
        <p:spPr>
          <a:xfrm>
            <a:off x="0" y="5971378"/>
            <a:ext cx="9144000" cy="908720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908720">
                <a:moveTo>
                  <a:pt x="1360291" y="0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0" y="314003"/>
                </a:lnTo>
                <a:lnTo>
                  <a:pt x="901401" y="314003"/>
                </a:lnTo>
                <a:lnTo>
                  <a:pt x="1026319" y="314003"/>
                </a:lnTo>
                <a:lnTo>
                  <a:pt x="1194387" y="314003"/>
                </a:lnTo>
                <a:cubicBezTo>
                  <a:pt x="1225910" y="314003"/>
                  <a:pt x="1252353" y="292251"/>
                  <a:pt x="1258275" y="262632"/>
                </a:cubicBezTo>
                <a:lnTo>
                  <a:pt x="1259632" y="262632"/>
                </a:lnTo>
                <a:lnTo>
                  <a:pt x="1259632" y="255909"/>
                </a:lnTo>
                <a:lnTo>
                  <a:pt x="1261441" y="246949"/>
                </a:lnTo>
                <a:lnTo>
                  <a:pt x="1261441" y="91699"/>
                </a:lnTo>
                <a:cubicBezTo>
                  <a:pt x="1264629" y="40239"/>
                  <a:pt x="1260136" y="0"/>
                  <a:pt x="1360291" y="0"/>
                </a:cubicBezTo>
                <a:close/>
              </a:path>
            </a:pathLst>
          </a:custGeom>
          <a:solidFill>
            <a:srgbClr val="629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13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66" r:id="rId2"/>
    <p:sldLayoutId id="2147483677" r:id="rId3"/>
    <p:sldLayoutId id="2147483668" r:id="rId4"/>
    <p:sldLayoutId id="2147483669" r:id="rId5"/>
    <p:sldLayoutId id="2147483670" r:id="rId6"/>
    <p:sldLayoutId id="2147483674" r:id="rId7"/>
    <p:sldLayoutId id="2147483672" r:id="rId8"/>
    <p:sldLayoutId id="2147483673" r:id="rId9"/>
    <p:sldLayoutId id="2147483665" r:id="rId10"/>
    <p:sldLayoutId id="2147483679" r:id="rId11"/>
    <p:sldLayoutId id="2147483680" r:id="rId12"/>
    <p:sldLayoutId id="2147483681" r:id="rId1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3556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900" indent="-3683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352425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5113" indent="-4572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ctrTitle"/>
          </p:nvPr>
        </p:nvSpPr>
        <p:spPr>
          <a:xfrm>
            <a:off x="1538878" y="283308"/>
            <a:ext cx="6984337" cy="1043684"/>
          </a:xfrm>
        </p:spPr>
        <p:txBody>
          <a:bodyPr/>
          <a:lstStyle/>
          <a:p>
            <a:r>
              <a:rPr lang="en-US" dirty="0"/>
              <a:t>User experience work at </a:t>
            </a:r>
            <a:r>
              <a:rPr lang="en-US" dirty="0" smtClean="0"/>
              <a:t>ITA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6" name="Underrubrik 5"/>
          <p:cNvSpPr>
            <a:spLocks noGrp="1"/>
          </p:cNvSpPr>
          <p:nvPr>
            <p:ph type="subTitle" idx="1"/>
          </p:nvPr>
        </p:nvSpPr>
        <p:spPr>
          <a:xfrm>
            <a:off x="1577731" y="1201616"/>
            <a:ext cx="7448041" cy="1846384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</a:pPr>
            <a:r>
              <a:rPr lang="en-US" sz="1600" dirty="0">
                <a:solidFill>
                  <a:prstClr val="black"/>
                </a:solidFill>
              </a:rPr>
              <a:t>Åsa </a:t>
            </a:r>
            <a:r>
              <a:rPr lang="en-US" sz="1600" dirty="0" smtClean="0">
                <a:solidFill>
                  <a:prstClr val="black"/>
                </a:solidFill>
              </a:rPr>
              <a:t>Lindström</a:t>
            </a:r>
          </a:p>
          <a:p>
            <a:pPr lvl="0">
              <a:lnSpc>
                <a:spcPct val="100000"/>
              </a:lnSpc>
            </a:pPr>
            <a:endParaRPr lang="en-US" sz="500" dirty="0">
              <a:solidFill>
                <a:prstClr val="black"/>
              </a:solidFill>
            </a:endParaRPr>
          </a:p>
          <a:p>
            <a:pPr marL="171450" lvl="0" indent="-171450">
              <a:lnSpc>
                <a:spcPct val="100000"/>
              </a:lnSpc>
              <a:buFont typeface="Arial"/>
              <a:buChar char="•"/>
            </a:pPr>
            <a:r>
              <a:rPr lang="en-US" sz="1600" dirty="0" smtClean="0">
                <a:solidFill>
                  <a:prstClr val="black"/>
                </a:solidFill>
              </a:rPr>
              <a:t>KTH ITA, Usability designer (April 2013 - )</a:t>
            </a:r>
          </a:p>
          <a:p>
            <a:pPr marL="171450" lvl="0" indent="-171450">
              <a:lnSpc>
                <a:spcPct val="100000"/>
              </a:lnSpc>
              <a:buFont typeface="Arial"/>
              <a:buChar char="•"/>
            </a:pPr>
            <a:endParaRPr lang="en-US" sz="500" dirty="0" smtClean="0">
              <a:solidFill>
                <a:prstClr val="black"/>
              </a:solidFill>
            </a:endParaRPr>
          </a:p>
          <a:p>
            <a:pPr marL="171450" indent="-171450">
              <a:lnSpc>
                <a:spcPct val="100000"/>
              </a:lnSpc>
              <a:buFont typeface="Arial"/>
              <a:buChar char="•"/>
            </a:pPr>
            <a:r>
              <a:rPr lang="en-US" sz="1600" dirty="0" smtClean="0">
                <a:solidFill>
                  <a:prstClr val="black"/>
                </a:solidFill>
              </a:rPr>
              <a:t>Unikum, </a:t>
            </a:r>
            <a:r>
              <a:rPr lang="en-US" sz="1600" dirty="0">
                <a:solidFill>
                  <a:prstClr val="black"/>
                </a:solidFill>
              </a:rPr>
              <a:t>Interaction designer </a:t>
            </a:r>
            <a:r>
              <a:rPr lang="en-US" sz="1600" dirty="0" smtClean="0">
                <a:solidFill>
                  <a:prstClr val="black"/>
                </a:solidFill>
              </a:rPr>
              <a:t>(web application for primary school)  (</a:t>
            </a:r>
            <a:r>
              <a:rPr lang="en-US" sz="1600" dirty="0">
                <a:solidFill>
                  <a:prstClr val="black"/>
                </a:solidFill>
              </a:rPr>
              <a:t>2011-2013</a:t>
            </a:r>
            <a:r>
              <a:rPr lang="en-US" sz="1600" dirty="0" smtClean="0">
                <a:solidFill>
                  <a:prstClr val="black"/>
                </a:solidFill>
              </a:rPr>
              <a:t>)</a:t>
            </a:r>
          </a:p>
          <a:p>
            <a:pPr marL="171450" indent="-171450">
              <a:lnSpc>
                <a:spcPct val="100000"/>
              </a:lnSpc>
              <a:buFont typeface="Arial"/>
              <a:buChar char="•"/>
            </a:pPr>
            <a:endParaRPr lang="en-US" sz="500" dirty="0">
              <a:solidFill>
                <a:prstClr val="black"/>
              </a:solidFill>
            </a:endParaRPr>
          </a:p>
          <a:p>
            <a:pPr marL="171450" indent="-171450">
              <a:lnSpc>
                <a:spcPct val="100000"/>
              </a:lnSpc>
              <a:buFont typeface="Arial"/>
              <a:buChar char="•"/>
            </a:pPr>
            <a:r>
              <a:rPr lang="en-US" sz="1600" dirty="0">
                <a:solidFill>
                  <a:prstClr val="black"/>
                </a:solidFill>
              </a:rPr>
              <a:t>Ericsson, SW </a:t>
            </a:r>
            <a:r>
              <a:rPr lang="en-US" sz="1600" dirty="0" smtClean="0">
                <a:solidFill>
                  <a:prstClr val="black"/>
                </a:solidFill>
              </a:rPr>
              <a:t>developer, UX designer, Business solution owner Intranet 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solidFill>
                  <a:prstClr val="black"/>
                </a:solidFill>
              </a:rPr>
              <a:t> </a:t>
            </a:r>
            <a:r>
              <a:rPr lang="en-US" sz="1600" dirty="0" smtClean="0">
                <a:solidFill>
                  <a:prstClr val="black"/>
                </a:solidFill>
              </a:rPr>
              <a:t>  (</a:t>
            </a:r>
            <a:r>
              <a:rPr lang="en-US" sz="1600" dirty="0">
                <a:solidFill>
                  <a:prstClr val="black"/>
                </a:solidFill>
              </a:rPr>
              <a:t>1999- 2011</a:t>
            </a:r>
            <a:r>
              <a:rPr lang="en-US" sz="1600" dirty="0" smtClean="0">
                <a:solidFill>
                  <a:prstClr val="black"/>
                </a:solidFill>
              </a:rPr>
              <a:t>)</a:t>
            </a:r>
          </a:p>
          <a:p>
            <a:pPr marL="171450" indent="-171450">
              <a:lnSpc>
                <a:spcPct val="100000"/>
              </a:lnSpc>
              <a:buFont typeface="Arial"/>
              <a:buChar char="•"/>
            </a:pPr>
            <a:endParaRPr lang="en-US" sz="500" dirty="0">
              <a:solidFill>
                <a:prstClr val="black"/>
              </a:solidFill>
            </a:endParaRPr>
          </a:p>
          <a:p>
            <a:pPr marL="171450" indent="-171450">
              <a:lnSpc>
                <a:spcPct val="100000"/>
              </a:lnSpc>
              <a:buFont typeface="Arial"/>
              <a:buChar char="•"/>
            </a:pPr>
            <a:r>
              <a:rPr lang="en-US" sz="1600" dirty="0">
                <a:solidFill>
                  <a:prstClr val="black"/>
                </a:solidFill>
              </a:rPr>
              <a:t>Student </a:t>
            </a:r>
            <a:r>
              <a:rPr lang="en-US" sz="1600" dirty="0" smtClean="0">
                <a:solidFill>
                  <a:prstClr val="black"/>
                </a:solidFill>
              </a:rPr>
              <a:t>at KTH (Engineering Physics, Master’s </a:t>
            </a:r>
            <a:r>
              <a:rPr lang="en-US" sz="1600" dirty="0">
                <a:solidFill>
                  <a:prstClr val="black"/>
                </a:solidFill>
              </a:rPr>
              <a:t>thesis MDI 1998</a:t>
            </a:r>
            <a:r>
              <a:rPr lang="en-US" sz="1600" dirty="0" smtClean="0">
                <a:solidFill>
                  <a:prstClr val="black"/>
                </a:solidFill>
              </a:rPr>
              <a:t>)</a:t>
            </a:r>
          </a:p>
          <a:p>
            <a:pPr marL="171450" indent="-171450">
              <a:lnSpc>
                <a:spcPct val="100000"/>
              </a:lnSpc>
              <a:buFont typeface="Arial"/>
              <a:buChar char="•"/>
            </a:pPr>
            <a:endParaRPr lang="en-US" sz="500" dirty="0">
              <a:solidFill>
                <a:prstClr val="black"/>
              </a:solidFill>
            </a:endParaRPr>
          </a:p>
          <a:p>
            <a:pPr marL="171450" indent="-171450">
              <a:lnSpc>
                <a:spcPct val="100000"/>
              </a:lnSpc>
              <a:buFont typeface="Arial"/>
              <a:buChar char="•"/>
            </a:pPr>
            <a:r>
              <a:rPr lang="en-US" sz="1600" dirty="0" smtClean="0">
                <a:solidFill>
                  <a:prstClr val="black"/>
                </a:solidFill>
              </a:rPr>
              <a:t>Art schools </a:t>
            </a:r>
            <a:r>
              <a:rPr lang="en-US" sz="1600" dirty="0">
                <a:solidFill>
                  <a:prstClr val="black"/>
                </a:solidFill>
              </a:rPr>
              <a:t>(1985-1991)  </a:t>
            </a:r>
          </a:p>
          <a:p>
            <a:pPr>
              <a:lnSpc>
                <a:spcPct val="100000"/>
              </a:lnSpc>
            </a:pPr>
            <a:endParaRPr lang="en-US" sz="1200" dirty="0"/>
          </a:p>
        </p:txBody>
      </p:sp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57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How are ITA working with user experience today?</a:t>
            </a:r>
          </a:p>
          <a:p>
            <a:endParaRPr lang="en-US" dirty="0" smtClean="0"/>
          </a:p>
          <a:p>
            <a:r>
              <a:rPr lang="en-US" b="1" dirty="0" smtClean="0"/>
              <a:t>Discuss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What can MID gain from a cooperation with ITA?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How can ITA use your knowledge best? </a:t>
            </a:r>
          </a:p>
        </p:txBody>
      </p:sp>
    </p:spTree>
    <p:extLst>
      <p:ext uri="{BB962C8B-B14F-4D97-AF65-F5344CB8AC3E}">
        <p14:creationId xmlns:p14="http://schemas.microsoft.com/office/powerpoint/2010/main" val="402328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pitchFamily="34" charset="0"/>
              <a:buChar char="•"/>
            </a:pPr>
            <a:endParaRPr lang="en-US" sz="2200" dirty="0" smtClean="0"/>
          </a:p>
          <a:p>
            <a:pPr marL="171450" indent="-171450">
              <a:buFont typeface="Arial" pitchFamily="34" charset="0"/>
              <a:buChar char="•"/>
            </a:pPr>
            <a:r>
              <a:rPr lang="en-US" sz="2200" dirty="0" smtClean="0"/>
              <a:t>Develops</a:t>
            </a:r>
            <a:endParaRPr lang="en-US" sz="2200" dirty="0"/>
          </a:p>
          <a:p>
            <a:pPr marL="628650" lvl="1" indent="-171450">
              <a:buFont typeface="Arial" pitchFamily="34" charset="0"/>
              <a:buChar char="•"/>
            </a:pPr>
            <a:r>
              <a:rPr lang="en-US" sz="2200" dirty="0"/>
              <a:t>Course-, Program and  Group web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sz="2200" dirty="0"/>
              <a:t>Personal menu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sz="2200" dirty="0"/>
              <a:t>Profile</a:t>
            </a:r>
          </a:p>
          <a:p>
            <a:pPr marL="171450" indent="-171450">
              <a:buFont typeface="Arial" pitchFamily="34" charset="0"/>
              <a:buChar char="•"/>
            </a:pPr>
            <a:endParaRPr lang="en-US" sz="2200" dirty="0"/>
          </a:p>
          <a:p>
            <a:pPr marL="171450" indent="-171450">
              <a:buFont typeface="Arial" pitchFamily="34" charset="0"/>
              <a:buChar char="•"/>
            </a:pPr>
            <a:r>
              <a:rPr lang="en-US" sz="2200" dirty="0"/>
              <a:t>Started 2009</a:t>
            </a:r>
          </a:p>
          <a:p>
            <a:pPr marL="171450" indent="-171450">
              <a:buFont typeface="Arial" pitchFamily="34" charset="0"/>
              <a:buChar char="•"/>
            </a:pPr>
            <a:endParaRPr lang="en-US" sz="2200" dirty="0"/>
          </a:p>
          <a:p>
            <a:pPr marL="171450" indent="-171450">
              <a:buFont typeface="Arial" pitchFamily="34" charset="0"/>
              <a:buChar char="•"/>
            </a:pPr>
            <a:r>
              <a:rPr lang="en-US" sz="2200" dirty="0"/>
              <a:t>Part of ITA part used most UX resources </a:t>
            </a:r>
          </a:p>
          <a:p>
            <a:endParaRPr lang="en-US" sz="2800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09" t="10857" r="21786" b="60476"/>
          <a:stretch/>
        </p:blipFill>
        <p:spPr bwMode="auto">
          <a:xfrm>
            <a:off x="4546146" y="449356"/>
            <a:ext cx="4585771" cy="1582933"/>
          </a:xfrm>
          <a:prstGeom prst="rect">
            <a:avLst/>
          </a:prstGeom>
          <a:noFill/>
          <a:ln w="9525">
            <a:solidFill>
              <a:srgbClr val="7F7F7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5" t="11048" r="23200" b="5714"/>
          <a:stretch/>
        </p:blipFill>
        <p:spPr bwMode="auto">
          <a:xfrm>
            <a:off x="5704069" y="1396076"/>
            <a:ext cx="3285319" cy="3417327"/>
          </a:xfrm>
          <a:prstGeom prst="rect">
            <a:avLst/>
          </a:prstGeom>
          <a:noFill/>
          <a:ln w="9525">
            <a:solidFill>
              <a:srgbClr val="7F7F7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67" t="10857" r="21667" b="9905"/>
          <a:stretch/>
        </p:blipFill>
        <p:spPr bwMode="auto">
          <a:xfrm>
            <a:off x="3792193" y="2427386"/>
            <a:ext cx="2604395" cy="2496379"/>
          </a:xfrm>
          <a:prstGeom prst="rect">
            <a:avLst/>
          </a:prstGeom>
          <a:noFill/>
          <a:ln w="9525">
            <a:solidFill>
              <a:srgbClr val="7F7F7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99" t="10868" r="23012" b="8735"/>
          <a:stretch/>
        </p:blipFill>
        <p:spPr bwMode="auto">
          <a:xfrm>
            <a:off x="5678701" y="2732999"/>
            <a:ext cx="3398578" cy="3395799"/>
          </a:xfrm>
          <a:prstGeom prst="rect">
            <a:avLst/>
          </a:prstGeom>
          <a:noFill/>
          <a:ln w="3175">
            <a:solidFill>
              <a:srgbClr val="7F7F7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Rubrik 3"/>
          <p:cNvSpPr txBox="1">
            <a:spLocks/>
          </p:cNvSpPr>
          <p:nvPr/>
        </p:nvSpPr>
        <p:spPr>
          <a:xfrm>
            <a:off x="1619250" y="404870"/>
            <a:ext cx="6935788" cy="66833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ts val="3000"/>
              </a:lnSpc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dirty="0"/>
              <a:t>Virtuellt Campus </a:t>
            </a:r>
          </a:p>
        </p:txBody>
      </p:sp>
    </p:spTree>
    <p:extLst>
      <p:ext uri="{BB962C8B-B14F-4D97-AF65-F5344CB8AC3E}">
        <p14:creationId xmlns:p14="http://schemas.microsoft.com/office/powerpoint/2010/main" val="121652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What are we doing?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In the UX area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604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I</a:t>
            </a:r>
            <a:r>
              <a:rPr lang="en-US" sz="2000" dirty="0" smtClean="0"/>
              <a:t>nteraction design</a:t>
            </a:r>
            <a:br>
              <a:rPr lang="en-US" sz="2000" dirty="0" smtClean="0"/>
            </a:br>
            <a:r>
              <a:rPr lang="en-US" sz="2400" dirty="0" smtClean="0"/>
              <a:t>New design and integrating new functions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Course-, Program and Group web, feel like an integrated part of </a:t>
            </a:r>
            <a:r>
              <a:rPr lang="en-US" dirty="0" err="1" smtClean="0"/>
              <a:t>kth.se</a:t>
            </a:r>
            <a:endParaRPr lang="en-US" dirty="0" smtClean="0"/>
          </a:p>
          <a:p>
            <a:pPr lvl="1"/>
            <a:r>
              <a:rPr lang="en-US" dirty="0" smtClean="0"/>
              <a:t>Change menu to adapt to kth.se</a:t>
            </a:r>
          </a:p>
          <a:p>
            <a:pPr lvl="1"/>
            <a:r>
              <a:rPr lang="en-US" dirty="0" smtClean="0"/>
              <a:t>Start a work to get a cleaner layout</a:t>
            </a:r>
          </a:p>
          <a:p>
            <a:pPr lvl="1"/>
            <a:endParaRPr lang="en-US" dirty="0" smtClean="0"/>
          </a:p>
          <a:p>
            <a:r>
              <a:rPr lang="en-US" dirty="0"/>
              <a:t>I</a:t>
            </a:r>
            <a:r>
              <a:rPr lang="en-US" dirty="0" smtClean="0"/>
              <a:t>ntegrate requested functions (input from teacher survey) in the course web </a:t>
            </a:r>
            <a:r>
              <a:rPr lang="en-US" dirty="0" err="1" smtClean="0"/>
              <a:t>e.g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Assignments</a:t>
            </a:r>
          </a:p>
          <a:p>
            <a:pPr lvl="1"/>
            <a:r>
              <a:rPr lang="en-US" dirty="0" smtClean="0"/>
              <a:t>Course survey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29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200" dirty="0" smtClean="0"/>
              <a:t>Interaction design</a:t>
            </a:r>
            <a:br>
              <a:rPr lang="en-US" sz="2200" dirty="0" smtClean="0"/>
            </a:br>
            <a:r>
              <a:rPr lang="en-US" sz="2700" dirty="0" smtClean="0"/>
              <a:t>Small improvements</a:t>
            </a:r>
            <a:endParaRPr lang="en-US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lvl="1" indent="0">
              <a:buNone/>
            </a:pPr>
            <a:r>
              <a:rPr lang="en-US" sz="2200" dirty="0" smtClean="0"/>
              <a:t>Listen to feedback from users, follow usability guidelines and make small improvements. </a:t>
            </a:r>
          </a:p>
          <a:p>
            <a:pPr marL="0" lvl="1" indent="0">
              <a:buNone/>
            </a:pPr>
            <a:endParaRPr lang="en-US" sz="2200" dirty="0" smtClean="0"/>
          </a:p>
          <a:p>
            <a:pPr marL="0" lvl="1" indent="0">
              <a:buNone/>
            </a:pPr>
            <a:r>
              <a:rPr lang="en-US" sz="2200" dirty="0"/>
              <a:t>S</a:t>
            </a:r>
            <a:r>
              <a:rPr lang="en-US" sz="2200" dirty="0" smtClean="0"/>
              <a:t>tudents have identified two important areas: 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sz="2200" dirty="0" smtClean="0"/>
              <a:t>schedule, 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sz="2200" dirty="0" smtClean="0"/>
              <a:t>notifications </a:t>
            </a:r>
          </a:p>
          <a:p>
            <a:pPr marL="0" lvl="1" indent="0">
              <a:buNone/>
            </a:pPr>
            <a:endParaRPr lang="en-US" sz="3200" dirty="0" smtClean="0"/>
          </a:p>
          <a:p>
            <a:pPr marL="0" lvl="1" indent="0">
              <a:buNone/>
            </a:pPr>
            <a:r>
              <a:rPr lang="en-US" sz="2200" dirty="0" smtClean="0"/>
              <a:t>We have also done an underlying </a:t>
            </a:r>
            <a:r>
              <a:rPr lang="en-US" sz="2200" dirty="0" err="1" smtClean="0"/>
              <a:t>continuos</a:t>
            </a:r>
            <a:r>
              <a:rPr lang="en-US" sz="2200" dirty="0" smtClean="0"/>
              <a:t> work to:</a:t>
            </a:r>
          </a:p>
          <a:p>
            <a:pPr marL="342900" indent="-342900">
              <a:buFont typeface="Arial"/>
              <a:buChar char="•"/>
            </a:pPr>
            <a:r>
              <a:rPr lang="en-US" sz="2200" dirty="0" smtClean="0"/>
              <a:t>Collect and structure </a:t>
            </a:r>
          </a:p>
          <a:p>
            <a:pPr marL="342900" indent="-342900">
              <a:buFont typeface="Arial"/>
              <a:buChar char="•"/>
            </a:pPr>
            <a:r>
              <a:rPr lang="en-US" sz="2200" dirty="0" smtClean="0"/>
              <a:t>Explain </a:t>
            </a:r>
          </a:p>
          <a:p>
            <a:endParaRPr lang="en-US" sz="2200" dirty="0" smtClean="0"/>
          </a:p>
          <a:p>
            <a:r>
              <a:rPr lang="en-US" sz="2200" dirty="0" smtClean="0"/>
              <a:t>Limitations with small improvements</a:t>
            </a:r>
          </a:p>
          <a:p>
            <a:pPr marL="0" lvl="1" indent="0">
              <a:buNone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00930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50" t="8801" r="24999" b="53300"/>
          <a:stretch/>
        </p:blipFill>
        <p:spPr bwMode="auto">
          <a:xfrm>
            <a:off x="1178171" y="1479471"/>
            <a:ext cx="6881772" cy="3212057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881530" y="2526852"/>
            <a:ext cx="2179320" cy="1173480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5915810" y="2418379"/>
            <a:ext cx="2148840" cy="1173480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z="2000" dirty="0" smtClean="0"/>
              <a:t>Examples</a:t>
            </a:r>
            <a:br>
              <a:rPr lang="en-US" sz="2000" dirty="0" smtClean="0"/>
            </a:br>
            <a:r>
              <a:rPr lang="en-US" dirty="0" smtClean="0"/>
              <a:t>Left menu, page design</a:t>
            </a:r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67" t="72160" r="25167" b="5334"/>
          <a:stretch/>
        </p:blipFill>
        <p:spPr bwMode="auto">
          <a:xfrm>
            <a:off x="1171510" y="4879412"/>
            <a:ext cx="6911667" cy="1918824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Oval 5"/>
          <p:cNvSpPr/>
          <p:nvPr/>
        </p:nvSpPr>
        <p:spPr>
          <a:xfrm>
            <a:off x="1961476" y="4710352"/>
            <a:ext cx="3627120" cy="1554480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ktangel 10"/>
          <p:cNvSpPr/>
          <p:nvPr/>
        </p:nvSpPr>
        <p:spPr>
          <a:xfrm>
            <a:off x="1202771" y="1077862"/>
            <a:ext cx="41748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Content in focus - Collect and structure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89431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94" t="38398" r="25408" b="21780"/>
          <a:stretch/>
        </p:blipFill>
        <p:spPr bwMode="auto">
          <a:xfrm>
            <a:off x="328705" y="1512238"/>
            <a:ext cx="4307186" cy="214835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89" t="29793" r="24311" b="23626"/>
          <a:stretch/>
        </p:blipFill>
        <p:spPr bwMode="auto">
          <a:xfrm>
            <a:off x="313763" y="4042530"/>
            <a:ext cx="4322197" cy="2516644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dirty="0" smtClean="0"/>
              <a:t>Examples </a:t>
            </a:r>
            <a:br>
              <a:rPr lang="en-US" sz="2000" dirty="0" smtClean="0"/>
            </a:br>
            <a:r>
              <a:rPr lang="en-US" dirty="0" smtClean="0"/>
              <a:t>News feed and notifications</a:t>
            </a:r>
            <a:endParaRPr lang="en-US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4" t="18379" r="40473" b="41261"/>
          <a:stretch/>
        </p:blipFill>
        <p:spPr bwMode="auto">
          <a:xfrm>
            <a:off x="4825238" y="4044679"/>
            <a:ext cx="4058440" cy="2521168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49" t="9373" r="16501" b="76435"/>
          <a:stretch/>
        </p:blipFill>
        <p:spPr bwMode="auto">
          <a:xfrm>
            <a:off x="6217691" y="149642"/>
            <a:ext cx="2688416" cy="926123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50" t="11734" r="24999" b="45253"/>
          <a:stretch/>
        </p:blipFill>
        <p:spPr bwMode="auto">
          <a:xfrm>
            <a:off x="4836682" y="1521600"/>
            <a:ext cx="4066162" cy="2153931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Rektangel 1"/>
          <p:cNvSpPr/>
          <p:nvPr/>
        </p:nvSpPr>
        <p:spPr>
          <a:xfrm>
            <a:off x="216654" y="1077862"/>
            <a:ext cx="8421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Hard to reed, feels like </a:t>
            </a:r>
            <a:r>
              <a:rPr lang="en-US" dirty="0" smtClean="0"/>
              <a:t>spam                          Also </a:t>
            </a:r>
            <a:r>
              <a:rPr lang="en-US" dirty="0"/>
              <a:t>worked with a consistent </a:t>
            </a:r>
            <a:r>
              <a:rPr lang="en-US" dirty="0" smtClean="0"/>
              <a:t>layout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1134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04" t="9033" r="22742" b="35740"/>
          <a:stretch/>
        </p:blipFill>
        <p:spPr bwMode="auto">
          <a:xfrm>
            <a:off x="1235867" y="1696161"/>
            <a:ext cx="6787545" cy="4310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smtClean="0">
                <a:solidFill>
                  <a:srgbClr val="000000"/>
                </a:solidFill>
              </a:rPr>
              <a:t>Examples</a:t>
            </a:r>
            <a:r>
              <a:rPr lang="en-US" dirty="0" smtClean="0">
                <a:solidFill>
                  <a:srgbClr val="000000"/>
                </a:solidFill>
              </a:rPr>
              <a:t/>
            </a:r>
            <a:br>
              <a:rPr lang="en-US" dirty="0" smtClean="0">
                <a:solidFill>
                  <a:srgbClr val="000000"/>
                </a:solidFill>
              </a:rPr>
            </a:br>
            <a:r>
              <a:rPr lang="en-US" dirty="0" smtClean="0">
                <a:solidFill>
                  <a:srgbClr val="000000"/>
                </a:solidFill>
              </a:rPr>
              <a:t>Explain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90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r"/>
            <a:r>
              <a:rPr lang="en-US" sz="2600" b="0" dirty="0" smtClean="0"/>
              <a:t>User studies,  </a:t>
            </a:r>
            <a:br>
              <a:rPr lang="en-US" sz="2600" b="0" dirty="0" smtClean="0"/>
            </a:br>
            <a:r>
              <a:rPr lang="en-US" sz="2600" b="0" dirty="0" smtClean="0"/>
              <a:t>usability tests</a:t>
            </a:r>
            <a:endParaRPr lang="en-US" sz="2600" b="0" dirty="0"/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 typeface="Arial"/>
              <a:buChar char="•"/>
            </a:pPr>
            <a:r>
              <a:rPr lang="en-US" sz="1600" dirty="0" smtClean="0"/>
              <a:t>Student/ teacher interviews </a:t>
            </a:r>
          </a:p>
          <a:p>
            <a:pPr marL="285750" indent="-285750">
              <a:buFont typeface="Arial"/>
              <a:buChar char="•"/>
            </a:pPr>
            <a:endParaRPr lang="en-US" sz="1000" dirty="0" smtClean="0"/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Usability test of new functions</a:t>
            </a:r>
          </a:p>
          <a:p>
            <a:pPr marL="742950" lvl="1" indent="-285750">
              <a:buFont typeface="Arial"/>
              <a:buChar char="•"/>
            </a:pPr>
            <a:r>
              <a:rPr lang="en-US" sz="1400" dirty="0" smtClean="0"/>
              <a:t>Issue: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sz="1400" dirty="0" smtClean="0"/>
              <a:t>Cost of develop an  integrated system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Combined test of smaller improvements with interviews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Issue: 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sz="1400" dirty="0" smtClean="0"/>
              <a:t>No planning for usability tests 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sz="1400" dirty="0" smtClean="0"/>
              <a:t>Not prioritize improvements for coming sprints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S</a:t>
            </a:r>
            <a:r>
              <a:rPr lang="en-US" sz="1600" dirty="0" smtClean="0"/>
              <a:t>cenarios for students and teachers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D</a:t>
            </a:r>
            <a:r>
              <a:rPr lang="en-US" sz="1600" dirty="0" smtClean="0"/>
              <a:t>esign guidelines</a:t>
            </a:r>
            <a:endParaRPr lang="en-US" sz="16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82" t="8909" r="31477" b="6182"/>
          <a:stretch/>
        </p:blipFill>
        <p:spPr bwMode="auto">
          <a:xfrm>
            <a:off x="4227007" y="54040"/>
            <a:ext cx="4778193" cy="6700948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368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200" dirty="0" smtClean="0"/>
              <a:t>Example user studies - scenarios</a:t>
            </a:r>
            <a:endParaRPr lang="en-US" sz="29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120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Today: 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Different persons in our organizations captures pieces of knowledge about (part) of our users.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Developers have a fragmented  view of our users.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Goal:</a:t>
            </a:r>
            <a:r>
              <a:rPr lang="en-US" dirty="0" smtClean="0"/>
              <a:t> Know what users do in their daily work/ life at KTH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By: </a:t>
            </a:r>
            <a:r>
              <a:rPr lang="en-US" dirty="0" smtClean="0"/>
              <a:t>Gather and structure information in a usable form for Business operation and IT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656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43" t="11841" r="25800" b="5920"/>
          <a:stretch/>
        </p:blipFill>
        <p:spPr bwMode="auto">
          <a:xfrm>
            <a:off x="4395094" y="131747"/>
            <a:ext cx="4681346" cy="6618173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1519"/>
            <a:ext cx="3668936" cy="1162050"/>
          </a:xfrm>
        </p:spPr>
        <p:txBody>
          <a:bodyPr anchor="ctr">
            <a:noAutofit/>
          </a:bodyPr>
          <a:lstStyle/>
          <a:p>
            <a:pPr algn="ctr"/>
            <a:r>
              <a:rPr lang="en-US" dirty="0" smtClean="0"/>
              <a:t>Example scenarios</a:t>
            </a:r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en-US" sz="2600" dirty="0" smtClean="0"/>
              <a:t>Role - Teacher</a:t>
            </a:r>
            <a:endParaRPr lang="en-US" sz="26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20000"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What are their tasks?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When in time?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Are there different ways of doing the same task?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…depending on the user’s situation?  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72320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13" t="29185" r="8695"/>
          <a:stretch/>
        </p:blipFill>
        <p:spPr bwMode="auto">
          <a:xfrm>
            <a:off x="85100" y="1364507"/>
            <a:ext cx="4194314" cy="2851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7" r="8635"/>
          <a:stretch/>
        </p:blipFill>
        <p:spPr bwMode="auto">
          <a:xfrm>
            <a:off x="1" y="3889320"/>
            <a:ext cx="3931885" cy="2968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9" r="8478"/>
          <a:stretch/>
        </p:blipFill>
        <p:spPr bwMode="auto">
          <a:xfrm>
            <a:off x="3465961" y="1655902"/>
            <a:ext cx="5691547" cy="439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6907456" y="1093694"/>
            <a:ext cx="2183056" cy="5378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197742" y="3589396"/>
            <a:ext cx="4366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smtClean="0"/>
              <a:t>Who is working where?</a:t>
            </a:r>
            <a:endParaRPr lang="en-GB" sz="1100"/>
          </a:p>
        </p:txBody>
      </p:sp>
      <p:sp>
        <p:nvSpPr>
          <p:cNvPr id="18" name="TextBox 17"/>
          <p:cNvSpPr txBox="1"/>
          <p:nvPr/>
        </p:nvSpPr>
        <p:spPr>
          <a:xfrm>
            <a:off x="217315" y="896140"/>
            <a:ext cx="88011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400" b="1" dirty="0" smtClean="0"/>
          </a:p>
          <a:p>
            <a:r>
              <a:rPr lang="en-GB" sz="1200" b="1" dirty="0" smtClean="0"/>
              <a:t>Roles 	                 		     Teachers - teaching, administration courses and schedule (autumn semester)</a:t>
            </a:r>
            <a:endParaRPr lang="en-GB" sz="1200" b="1" dirty="0"/>
          </a:p>
        </p:txBody>
      </p:sp>
      <p:sp>
        <p:nvSpPr>
          <p:cNvPr id="5" name="Rubri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dirty="0" smtClean="0"/>
              <a:t>Example scenarios</a:t>
            </a:r>
            <a:br>
              <a:rPr lang="en-GB" sz="2000" dirty="0" smtClean="0"/>
            </a:br>
            <a:r>
              <a:rPr lang="en-GB" dirty="0" smtClean="0"/>
              <a:t>Staff </a:t>
            </a:r>
            <a:r>
              <a:rPr lang="en-GB" dirty="0"/>
              <a:t>at </a:t>
            </a:r>
            <a:r>
              <a:rPr lang="en-GB" dirty="0" smtClean="0"/>
              <a:t>KTH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2552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err="1" smtClean="0"/>
              <a:t>How</a:t>
            </a:r>
            <a:r>
              <a:rPr lang="sv-SE" dirty="0" smtClean="0"/>
              <a:t> </a:t>
            </a:r>
            <a:r>
              <a:rPr lang="sv-SE" dirty="0" err="1" smtClean="0"/>
              <a:t>are</a:t>
            </a:r>
            <a:r>
              <a:rPr lang="sv-SE" dirty="0" smtClean="0"/>
              <a:t> </a:t>
            </a:r>
            <a:r>
              <a:rPr lang="sv-SE" dirty="0" err="1" smtClean="0"/>
              <a:t>we</a:t>
            </a:r>
            <a:r>
              <a:rPr lang="sv-SE" dirty="0" smtClean="0"/>
              <a:t> </a:t>
            </a:r>
            <a:r>
              <a:rPr lang="sv-SE" dirty="0" err="1" smtClean="0"/>
              <a:t>working</a:t>
            </a:r>
            <a:r>
              <a:rPr lang="sv-SE" dirty="0" smtClean="0"/>
              <a:t>?</a:t>
            </a:r>
            <a:endParaRPr lang="en-US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68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/>
          <p:cNvSpPr/>
          <p:nvPr/>
        </p:nvSpPr>
        <p:spPr>
          <a:xfrm>
            <a:off x="0" y="6444257"/>
            <a:ext cx="9144000" cy="43045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rgbClr val="000000"/>
              </a:solidFill>
            </a:endParaRPr>
          </a:p>
          <a:p>
            <a:pPr algn="ctr"/>
            <a:r>
              <a:rPr lang="en-US" b="1" dirty="0" smtClean="0">
                <a:solidFill>
                  <a:srgbClr val="000000"/>
                </a:solidFill>
              </a:rPr>
              <a:t>	  Guidelines, Scenarios, Personas, </a:t>
            </a:r>
          </a:p>
          <a:p>
            <a:pPr algn="ctr"/>
            <a:endParaRPr lang="en-US" b="1" dirty="0">
              <a:solidFill>
                <a:srgbClr val="000000"/>
              </a:solidFill>
            </a:endParaRPr>
          </a:p>
        </p:txBody>
      </p:sp>
      <p:pic>
        <p:nvPicPr>
          <p:cNvPr id="28" name="Bildobjekt 27" descr="Skärmavbild 2014-09-26 kl. 18.41.4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212" y="1373090"/>
            <a:ext cx="2877670" cy="2024233"/>
          </a:xfrm>
          <a:prstGeom prst="rect">
            <a:avLst/>
          </a:prstGeom>
          <a:ln>
            <a:solidFill>
              <a:srgbClr val="D9D9D9"/>
            </a:solidFill>
          </a:ln>
        </p:spPr>
      </p:pic>
      <p:sp>
        <p:nvSpPr>
          <p:cNvPr id="29" name="textruta 28"/>
          <p:cNvSpPr txBox="1"/>
          <p:nvPr/>
        </p:nvSpPr>
        <p:spPr>
          <a:xfrm>
            <a:off x="1210236" y="567764"/>
            <a:ext cx="184666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21" name="Grupp 20"/>
          <p:cNvGrpSpPr/>
          <p:nvPr/>
        </p:nvGrpSpPr>
        <p:grpSpPr>
          <a:xfrm>
            <a:off x="3152588" y="3364744"/>
            <a:ext cx="2799403" cy="2835381"/>
            <a:chOff x="3152588" y="2991219"/>
            <a:chExt cx="2799403" cy="2835381"/>
          </a:xfrm>
        </p:grpSpPr>
        <p:grpSp>
          <p:nvGrpSpPr>
            <p:cNvPr id="20" name="Grupp 19"/>
            <p:cNvGrpSpPr/>
            <p:nvPr/>
          </p:nvGrpSpPr>
          <p:grpSpPr>
            <a:xfrm>
              <a:off x="3152588" y="2991219"/>
              <a:ext cx="2799403" cy="2835381"/>
              <a:chOff x="3152588" y="2991219"/>
              <a:chExt cx="2799403" cy="2835381"/>
            </a:xfrm>
          </p:grpSpPr>
          <p:pic>
            <p:nvPicPr>
              <p:cNvPr id="38" name="Bildobjekt 37" descr="Skärmavbild 2014-09-26 kl. 18.40.39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52588" y="3786092"/>
                <a:ext cx="2330824" cy="2040508"/>
              </a:xfrm>
              <a:prstGeom prst="rect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</p:pic>
          <p:cxnSp>
            <p:nvCxnSpPr>
              <p:cNvPr id="39" name="Rak pil 38"/>
              <p:cNvCxnSpPr/>
              <p:nvPr/>
            </p:nvCxnSpPr>
            <p:spPr>
              <a:xfrm flipH="1">
                <a:off x="3182470" y="2991219"/>
                <a:ext cx="2987" cy="564777"/>
              </a:xfrm>
              <a:prstGeom prst="straightConnector1">
                <a:avLst/>
              </a:prstGeom>
              <a:ln>
                <a:solidFill>
                  <a:srgbClr val="7AB539"/>
                </a:solidFill>
                <a:headEnd type="arrow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textruta 53"/>
              <p:cNvSpPr txBox="1"/>
              <p:nvPr/>
            </p:nvSpPr>
            <p:spPr>
              <a:xfrm>
                <a:off x="3215344" y="3170515"/>
                <a:ext cx="273664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 smtClean="0"/>
                  <a:t>See improvement in a context</a:t>
                </a:r>
                <a:endParaRPr lang="en-US" sz="1400" b="1" dirty="0"/>
              </a:p>
            </p:txBody>
          </p:sp>
        </p:grpSp>
        <p:sp>
          <p:nvSpPr>
            <p:cNvPr id="55" name="textruta 54"/>
            <p:cNvSpPr txBox="1"/>
            <p:nvPr/>
          </p:nvSpPr>
          <p:spPr>
            <a:xfrm>
              <a:off x="3188450" y="3801032"/>
              <a:ext cx="1921432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Scenarios       </a:t>
              </a:r>
              <a:endParaRPr lang="en-US" dirty="0"/>
            </a:p>
          </p:txBody>
        </p:sp>
      </p:grpSp>
      <p:grpSp>
        <p:nvGrpSpPr>
          <p:cNvPr id="18" name="Grupp 17"/>
          <p:cNvGrpSpPr/>
          <p:nvPr/>
        </p:nvGrpSpPr>
        <p:grpSpPr>
          <a:xfrm>
            <a:off x="4437530" y="1386540"/>
            <a:ext cx="4554530" cy="4317461"/>
            <a:chOff x="4437530" y="1013015"/>
            <a:chExt cx="4554530" cy="4317461"/>
          </a:xfrm>
        </p:grpSpPr>
        <p:pic>
          <p:nvPicPr>
            <p:cNvPr id="30" name="Bildobjekt 29" descr="Skärmavbild 2014-09-26 kl. 18.44.36.pn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16383" y="1013015"/>
              <a:ext cx="2648324" cy="2007353"/>
            </a:xfrm>
            <a:prstGeom prst="rect">
              <a:avLst/>
            </a:prstGeom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</p:pic>
        <p:pic>
          <p:nvPicPr>
            <p:cNvPr id="31" name="Bildobjekt 30" descr="Skärmavbild 2014-09-26 kl. 18.45.14.pn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35059" y="3358029"/>
              <a:ext cx="2657001" cy="1972447"/>
            </a:xfrm>
            <a:prstGeom prst="rect">
              <a:avLst/>
            </a:prstGeom>
            <a:ln>
              <a:solidFill>
                <a:srgbClr val="D9D9D9"/>
              </a:solidFill>
            </a:ln>
          </p:spPr>
        </p:pic>
        <p:sp>
          <p:nvSpPr>
            <p:cNvPr id="52" name="textruta 51"/>
            <p:cNvSpPr txBox="1"/>
            <p:nvPr/>
          </p:nvSpPr>
          <p:spPr>
            <a:xfrm>
              <a:off x="4437530" y="1568823"/>
              <a:ext cx="140179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Simple design</a:t>
              </a:r>
              <a:endParaRPr lang="en-US" sz="1400" b="1" dirty="0"/>
            </a:p>
          </p:txBody>
        </p:sp>
        <p:cxnSp>
          <p:nvCxnSpPr>
            <p:cNvPr id="63" name="Rak pil 62"/>
            <p:cNvCxnSpPr/>
            <p:nvPr/>
          </p:nvCxnSpPr>
          <p:spPr>
            <a:xfrm>
              <a:off x="4601882" y="1479176"/>
              <a:ext cx="1105647" cy="0"/>
            </a:xfrm>
            <a:prstGeom prst="straightConnector1">
              <a:avLst/>
            </a:prstGeom>
            <a:ln>
              <a:solidFill>
                <a:schemeClr val="accent4">
                  <a:lumMod val="75000"/>
                </a:schemeClr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upp 16"/>
          <p:cNvGrpSpPr/>
          <p:nvPr/>
        </p:nvGrpSpPr>
        <p:grpSpPr>
          <a:xfrm>
            <a:off x="148761" y="2495172"/>
            <a:ext cx="3900299" cy="3675530"/>
            <a:chOff x="148761" y="2121647"/>
            <a:chExt cx="3900299" cy="3675530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82" t="8909" r="31477" b="6182"/>
            <a:stretch/>
          </p:blipFill>
          <p:spPr bwMode="auto">
            <a:xfrm>
              <a:off x="481025" y="3726854"/>
              <a:ext cx="1476269" cy="2070323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6" name="textruta 15"/>
            <p:cNvSpPr txBox="1"/>
            <p:nvPr/>
          </p:nvSpPr>
          <p:spPr>
            <a:xfrm>
              <a:off x="479267" y="3731272"/>
              <a:ext cx="143320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Guidelines</a:t>
              </a:r>
              <a:endParaRPr lang="en-US" dirty="0"/>
            </a:p>
          </p:txBody>
        </p:sp>
        <p:cxnSp>
          <p:nvCxnSpPr>
            <p:cNvPr id="41" name="Rak pil 40"/>
            <p:cNvCxnSpPr/>
            <p:nvPr/>
          </p:nvCxnSpPr>
          <p:spPr>
            <a:xfrm>
              <a:off x="1852706" y="2973294"/>
              <a:ext cx="14941" cy="687294"/>
            </a:xfrm>
            <a:prstGeom prst="straightConnector1">
              <a:avLst/>
            </a:prstGeom>
            <a:ln>
              <a:solidFill>
                <a:srgbClr val="7AB539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ruta 67"/>
            <p:cNvSpPr txBox="1"/>
            <p:nvPr/>
          </p:nvSpPr>
          <p:spPr>
            <a:xfrm>
              <a:off x="148761" y="3185456"/>
              <a:ext cx="174919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Make it consistent</a:t>
              </a:r>
              <a:endParaRPr lang="en-US" sz="1400" b="1" dirty="0"/>
            </a:p>
          </p:txBody>
        </p:sp>
        <p:grpSp>
          <p:nvGrpSpPr>
            <p:cNvPr id="6" name="Grupp 5"/>
            <p:cNvGrpSpPr/>
            <p:nvPr/>
          </p:nvGrpSpPr>
          <p:grpSpPr>
            <a:xfrm>
              <a:off x="1255060" y="2121647"/>
              <a:ext cx="2794000" cy="806824"/>
              <a:chOff x="1255060" y="2121647"/>
              <a:chExt cx="2794000" cy="806824"/>
            </a:xfrm>
          </p:grpSpPr>
          <p:sp>
            <p:nvSpPr>
              <p:cNvPr id="64" name="textruta 63"/>
              <p:cNvSpPr txBox="1"/>
              <p:nvPr/>
            </p:nvSpPr>
            <p:spPr>
              <a:xfrm>
                <a:off x="1290919" y="2157504"/>
                <a:ext cx="471904" cy="261610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100" dirty="0" smtClean="0"/>
                  <a:t>Also     </a:t>
                </a:r>
                <a:endParaRPr lang="en-US" sz="1100" dirty="0"/>
              </a:p>
            </p:txBody>
          </p:sp>
          <p:sp>
            <p:nvSpPr>
              <p:cNvPr id="5" name="Rektangel 4"/>
              <p:cNvSpPr/>
              <p:nvPr/>
            </p:nvSpPr>
            <p:spPr>
              <a:xfrm>
                <a:off x="1255060" y="2121647"/>
                <a:ext cx="2794000" cy="806824"/>
              </a:xfrm>
              <a:prstGeom prst="rect">
                <a:avLst/>
              </a:prstGeom>
              <a:noFill/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err="1" smtClean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9" name="Grupp 18"/>
          <p:cNvGrpSpPr/>
          <p:nvPr/>
        </p:nvGrpSpPr>
        <p:grpSpPr>
          <a:xfrm>
            <a:off x="6239664" y="2743427"/>
            <a:ext cx="2904336" cy="2048203"/>
            <a:chOff x="6239664" y="2369902"/>
            <a:chExt cx="2904336" cy="2048203"/>
          </a:xfrm>
        </p:grpSpPr>
        <p:sp>
          <p:nvSpPr>
            <p:cNvPr id="69" name="Ellips 68"/>
            <p:cNvSpPr/>
            <p:nvPr/>
          </p:nvSpPr>
          <p:spPr>
            <a:xfrm>
              <a:off x="6239664" y="2369902"/>
              <a:ext cx="1719384" cy="1748693"/>
            </a:xfrm>
            <a:prstGeom prst="ellipse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40" name="Rektangel 39"/>
            <p:cNvSpPr/>
            <p:nvPr/>
          </p:nvSpPr>
          <p:spPr>
            <a:xfrm>
              <a:off x="6544236" y="2975394"/>
              <a:ext cx="224344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 smtClean="0"/>
                <a:t>Team work - test </a:t>
              </a:r>
              <a:r>
                <a:rPr lang="en-US" sz="1400" b="1" dirty="0"/>
                <a:t>and change</a:t>
              </a:r>
            </a:p>
          </p:txBody>
        </p:sp>
        <p:sp>
          <p:nvSpPr>
            <p:cNvPr id="42" name="Ellips 41"/>
            <p:cNvSpPr/>
            <p:nvPr/>
          </p:nvSpPr>
          <p:spPr>
            <a:xfrm>
              <a:off x="7424616" y="2669412"/>
              <a:ext cx="1719384" cy="1748693"/>
            </a:xfrm>
            <a:prstGeom prst="ellipse">
              <a:avLst/>
            </a:prstGeom>
            <a:noFill/>
            <a:ln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chemeClr val="tx1"/>
                </a:solidFill>
              </a:endParaRPr>
            </a:p>
          </p:txBody>
        </p:sp>
      </p:grpSp>
      <p:sp>
        <p:nvSpPr>
          <p:cNvPr id="22" name="Rubrik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How are we working</a:t>
            </a:r>
            <a:r>
              <a:rPr lang="en-US" sz="2800" dirty="0" smtClean="0"/>
              <a:t>?</a:t>
            </a:r>
            <a:endParaRPr lang="sv-SE" dirty="0"/>
          </a:p>
        </p:txBody>
      </p:sp>
      <p:sp>
        <p:nvSpPr>
          <p:cNvPr id="47" name="Rektangel 46"/>
          <p:cNvSpPr/>
          <p:nvPr/>
        </p:nvSpPr>
        <p:spPr>
          <a:xfrm>
            <a:off x="6300194" y="5813079"/>
            <a:ext cx="2698556" cy="26641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User test</a:t>
            </a:r>
          </a:p>
        </p:txBody>
      </p:sp>
      <p:cxnSp>
        <p:nvCxnSpPr>
          <p:cNvPr id="48" name="Rak pil 47"/>
          <p:cNvCxnSpPr/>
          <p:nvPr/>
        </p:nvCxnSpPr>
        <p:spPr>
          <a:xfrm flipH="1">
            <a:off x="8482803" y="5449070"/>
            <a:ext cx="2987" cy="564777"/>
          </a:xfrm>
          <a:prstGeom prst="straightConnector1">
            <a:avLst/>
          </a:prstGeom>
          <a:ln>
            <a:solidFill>
              <a:srgbClr val="7AB539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Rektangel 48"/>
          <p:cNvSpPr/>
          <p:nvPr/>
        </p:nvSpPr>
        <p:spPr>
          <a:xfrm>
            <a:off x="21052" y="6208658"/>
            <a:ext cx="9122948" cy="235599"/>
          </a:xfrm>
          <a:prstGeom prst="rect">
            <a:avLst/>
          </a:prstGeom>
          <a:solidFill>
            <a:srgbClr val="FFFFFF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User study</a:t>
            </a:r>
          </a:p>
        </p:txBody>
      </p:sp>
      <p:cxnSp>
        <p:nvCxnSpPr>
          <p:cNvPr id="50" name="Rak pil 49"/>
          <p:cNvCxnSpPr/>
          <p:nvPr/>
        </p:nvCxnSpPr>
        <p:spPr>
          <a:xfrm>
            <a:off x="6922214" y="6293223"/>
            <a:ext cx="9256" cy="434744"/>
          </a:xfrm>
          <a:prstGeom prst="straightConnector1">
            <a:avLst/>
          </a:prstGeom>
          <a:ln>
            <a:solidFill>
              <a:srgbClr val="7AB539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7516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dirty="0" smtClean="0"/>
              <a:t>Important in UX work - number one </a:t>
            </a:r>
            <a:br>
              <a:rPr lang="en-US" sz="2000" dirty="0" smtClean="0"/>
            </a:br>
            <a:r>
              <a:rPr lang="en-US" dirty="0" smtClean="0"/>
              <a:t>A functional team (</a:t>
            </a: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r>
              <a:rPr lang="en-US" dirty="0"/>
              <a:t>)</a:t>
            </a:r>
            <a:endParaRPr lang="en-US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A team working </a:t>
            </a:r>
            <a:r>
              <a:rPr lang="en-US" b="1" dirty="0" smtClean="0"/>
              <a:t>together</a:t>
            </a:r>
            <a:r>
              <a:rPr lang="en-US" dirty="0" smtClean="0"/>
              <a:t> with user experience </a:t>
            </a:r>
          </a:p>
          <a:p>
            <a:pPr lvl="1"/>
            <a:r>
              <a:rPr lang="en-US" dirty="0" smtClean="0"/>
              <a:t>Respect competences…</a:t>
            </a:r>
          </a:p>
          <a:p>
            <a:pPr lvl="1"/>
            <a:r>
              <a:rPr lang="en-US" dirty="0" smtClean="0"/>
              <a:t>…and help out over limitations. </a:t>
            </a:r>
          </a:p>
          <a:p>
            <a:pPr lvl="1"/>
            <a:r>
              <a:rPr lang="en-US" dirty="0" smtClean="0"/>
              <a:t>Listen, share ideas, test and change</a:t>
            </a:r>
          </a:p>
          <a:p>
            <a:pPr lvl="1"/>
            <a:r>
              <a:rPr lang="en-US" dirty="0" smtClean="0"/>
              <a:t>UX a common responsibility </a:t>
            </a:r>
          </a:p>
          <a:p>
            <a:pPr lvl="1"/>
            <a:r>
              <a:rPr lang="en-US" dirty="0" smtClean="0"/>
              <a:t>Attitude - it is ok, not to know!</a:t>
            </a:r>
          </a:p>
          <a:p>
            <a:pPr marL="457200" indent="-457200"/>
            <a:endParaRPr lang="en-US" dirty="0" smtClean="0"/>
          </a:p>
          <a:p>
            <a:pPr marL="400050" lvl="1" indent="0">
              <a:buNone/>
            </a:pPr>
            <a:endParaRPr lang="en-US" dirty="0" smtClean="0"/>
          </a:p>
          <a:p>
            <a:pPr marL="44450"/>
            <a:r>
              <a:rPr lang="en-US" dirty="0" smtClean="0"/>
              <a:t>UX is </a:t>
            </a:r>
          </a:p>
          <a:p>
            <a:pPr marL="857250" lvl="1" indent="-457200"/>
            <a:r>
              <a:rPr lang="en-US" dirty="0" smtClean="0"/>
              <a:t>empathy, thinking outside yourself -&gt; practice this in your team </a:t>
            </a:r>
          </a:p>
          <a:p>
            <a:pPr marL="857250" lvl="1" indent="-457200"/>
            <a:r>
              <a:rPr lang="en-US" dirty="0" smtClean="0"/>
              <a:t>question what is established, thinking new &lt;- feel safe in your team</a:t>
            </a:r>
            <a:endParaRPr lang="en-US" dirty="0"/>
          </a:p>
        </p:txBody>
      </p:sp>
      <p:sp>
        <p:nvSpPr>
          <p:cNvPr id="2" name="Ellips 1"/>
          <p:cNvSpPr/>
          <p:nvPr/>
        </p:nvSpPr>
        <p:spPr>
          <a:xfrm>
            <a:off x="6135076" y="801076"/>
            <a:ext cx="1719384" cy="1748693"/>
          </a:xfrm>
          <a:prstGeom prst="ellipse">
            <a:avLst/>
          </a:prstGeom>
          <a:noFill/>
          <a:ln>
            <a:solidFill>
              <a:srgbClr val="4A6D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tx1"/>
              </a:solidFill>
            </a:endParaRPr>
          </a:p>
        </p:txBody>
      </p:sp>
      <p:sp>
        <p:nvSpPr>
          <p:cNvPr id="9" name="Ellips 8"/>
          <p:cNvSpPr/>
          <p:nvPr/>
        </p:nvSpPr>
        <p:spPr>
          <a:xfrm>
            <a:off x="7198891" y="786824"/>
            <a:ext cx="1719384" cy="1748693"/>
          </a:xfrm>
          <a:prstGeom prst="ellipse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chemeClr val="tx1"/>
              </a:solidFill>
            </a:endParaRPr>
          </a:p>
        </p:txBody>
      </p:sp>
      <p:sp>
        <p:nvSpPr>
          <p:cNvPr id="10" name="textruta 9"/>
          <p:cNvSpPr txBox="1"/>
          <p:nvPr/>
        </p:nvSpPr>
        <p:spPr>
          <a:xfrm>
            <a:off x="6137831" y="1344706"/>
            <a:ext cx="25965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UX design </a:t>
            </a:r>
          </a:p>
          <a:p>
            <a:pPr algn="r"/>
            <a:r>
              <a:rPr lang="en-US" sz="2400" dirty="0" smtClean="0"/>
              <a:t>              Develop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5777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tshållare för innehåll 3" descr="IMG_1895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>
            <a:fillRect/>
          </a:stretch>
        </p:blipFill>
        <p:spPr>
          <a:xfrm>
            <a:off x="499083" y="1273846"/>
            <a:ext cx="8213375" cy="4525963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  <p:grpSp>
        <p:nvGrpSpPr>
          <p:cNvPr id="10" name="Grupp 9"/>
          <p:cNvGrpSpPr/>
          <p:nvPr/>
        </p:nvGrpSpPr>
        <p:grpSpPr>
          <a:xfrm>
            <a:off x="1860899" y="1910646"/>
            <a:ext cx="1179788" cy="3093084"/>
            <a:chOff x="1825712" y="1898671"/>
            <a:chExt cx="1179788" cy="3093084"/>
          </a:xfrm>
        </p:grpSpPr>
        <p:sp>
          <p:nvSpPr>
            <p:cNvPr id="16" name="Rektangel 15"/>
            <p:cNvSpPr/>
            <p:nvPr/>
          </p:nvSpPr>
          <p:spPr>
            <a:xfrm>
              <a:off x="1849324" y="4517131"/>
              <a:ext cx="1156176" cy="474624"/>
            </a:xfrm>
            <a:prstGeom prst="rect">
              <a:avLst/>
            </a:prstGeom>
            <a:solidFill>
              <a:srgbClr val="FF6600"/>
            </a:solidFill>
            <a:ln w="19050" cmpd="sng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User</a:t>
              </a:r>
            </a:p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study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8" name="Rektangel 17"/>
            <p:cNvSpPr/>
            <p:nvPr/>
          </p:nvSpPr>
          <p:spPr>
            <a:xfrm>
              <a:off x="1829921" y="1898671"/>
              <a:ext cx="1144897" cy="474624"/>
            </a:xfrm>
            <a:prstGeom prst="rect">
              <a:avLst/>
            </a:prstGeom>
            <a:solidFill>
              <a:srgbClr val="FFFF00"/>
            </a:solidFill>
            <a:ln w="19050" cmpd="sng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Develop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22" name="Rektangel 21"/>
            <p:cNvSpPr/>
            <p:nvPr/>
          </p:nvSpPr>
          <p:spPr>
            <a:xfrm>
              <a:off x="1825712" y="2429294"/>
              <a:ext cx="1144897" cy="474624"/>
            </a:xfrm>
            <a:prstGeom prst="rect">
              <a:avLst/>
            </a:prstGeom>
            <a:solidFill>
              <a:srgbClr val="FFFF00"/>
            </a:solidFill>
            <a:ln w="19050" cmpd="sng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Develop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200" dirty="0" smtClean="0"/>
              <a:t>Important in UX work - number two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Planning (need to improve)</a:t>
            </a:r>
            <a:endParaRPr lang="en-US" dirty="0"/>
          </a:p>
        </p:txBody>
      </p:sp>
      <p:grpSp>
        <p:nvGrpSpPr>
          <p:cNvPr id="15" name="Grupp 14"/>
          <p:cNvGrpSpPr/>
          <p:nvPr/>
        </p:nvGrpSpPr>
        <p:grpSpPr>
          <a:xfrm>
            <a:off x="5949601" y="3411939"/>
            <a:ext cx="1153943" cy="1034360"/>
            <a:chOff x="5949601" y="3411939"/>
            <a:chExt cx="1153943" cy="1034360"/>
          </a:xfrm>
        </p:grpSpPr>
        <p:sp>
          <p:nvSpPr>
            <p:cNvPr id="24" name="Rektangel 18"/>
            <p:cNvSpPr/>
            <p:nvPr/>
          </p:nvSpPr>
          <p:spPr>
            <a:xfrm>
              <a:off x="5949601" y="3411939"/>
              <a:ext cx="1144897" cy="474624"/>
            </a:xfrm>
            <a:prstGeom prst="rect">
              <a:avLst/>
            </a:prstGeom>
            <a:solidFill>
              <a:srgbClr val="FF6600"/>
            </a:solidFill>
            <a:ln w="19050" cmpd="sng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>
                  <a:solidFill>
                    <a:srgbClr val="000000"/>
                  </a:solidFill>
                </a:rPr>
                <a:t>Usability test</a:t>
              </a:r>
              <a:endParaRPr lang="en-US" sz="1400" dirty="0">
                <a:solidFill>
                  <a:srgbClr val="000000"/>
                </a:solidFill>
              </a:endParaRPr>
            </a:p>
          </p:txBody>
        </p:sp>
        <p:sp>
          <p:nvSpPr>
            <p:cNvPr id="46" name="Rektangel 45"/>
            <p:cNvSpPr/>
            <p:nvPr/>
          </p:nvSpPr>
          <p:spPr>
            <a:xfrm>
              <a:off x="5958647" y="3971675"/>
              <a:ext cx="1144897" cy="474624"/>
            </a:xfrm>
            <a:prstGeom prst="rect">
              <a:avLst/>
            </a:prstGeom>
            <a:solidFill>
              <a:srgbClr val="FFFF00"/>
            </a:solidFill>
            <a:ln w="19050" cmpd="sng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Develop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</p:grpSp>
      <p:sp>
        <p:nvSpPr>
          <p:cNvPr id="7" name="Rektangel 6"/>
          <p:cNvSpPr/>
          <p:nvPr/>
        </p:nvSpPr>
        <p:spPr>
          <a:xfrm>
            <a:off x="487509" y="5882245"/>
            <a:ext cx="8224949" cy="49763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rgbClr val="000000"/>
              </a:solidFill>
            </a:endParaRPr>
          </a:p>
          <a:p>
            <a:pPr algn="ctr"/>
            <a:r>
              <a:rPr lang="en-US" b="1" dirty="0">
                <a:solidFill>
                  <a:srgbClr val="000000"/>
                </a:solidFill>
              </a:rPr>
              <a:t>Guidelines, Scenarios, </a:t>
            </a:r>
            <a:r>
              <a:rPr lang="en-US" b="1" dirty="0" smtClean="0">
                <a:solidFill>
                  <a:srgbClr val="000000"/>
                </a:solidFill>
              </a:rPr>
              <a:t>Personas </a:t>
            </a:r>
          </a:p>
          <a:p>
            <a:pPr algn="ctr"/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3" name="Rektangel 12"/>
          <p:cNvSpPr/>
          <p:nvPr/>
        </p:nvSpPr>
        <p:spPr>
          <a:xfrm>
            <a:off x="485959" y="5069711"/>
            <a:ext cx="8226499" cy="78534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                                                                                    </a:t>
            </a:r>
            <a:r>
              <a:rPr lang="en-US" b="1" dirty="0" smtClean="0">
                <a:solidFill>
                  <a:srgbClr val="000000"/>
                </a:solidFill>
              </a:rPr>
              <a:t>Backlog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7882" y="5138291"/>
            <a:ext cx="5133713" cy="661518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8" name="Rektangel 31"/>
          <p:cNvSpPr/>
          <p:nvPr/>
        </p:nvSpPr>
        <p:spPr>
          <a:xfrm>
            <a:off x="993519" y="5227313"/>
            <a:ext cx="1026334" cy="474624"/>
          </a:xfrm>
          <a:prstGeom prst="rect">
            <a:avLst/>
          </a:prstGeom>
          <a:solidFill>
            <a:srgbClr val="FF66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rgbClr val="000000"/>
                </a:solidFill>
              </a:rPr>
              <a:t>User study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35" name="Rektangel 31"/>
          <p:cNvSpPr/>
          <p:nvPr/>
        </p:nvSpPr>
        <p:spPr>
          <a:xfrm>
            <a:off x="2088562" y="5231453"/>
            <a:ext cx="1026334" cy="474624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rgbClr val="000000"/>
                </a:solidFill>
              </a:rPr>
              <a:t>User story 1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37" name="Rektangel 30"/>
          <p:cNvSpPr/>
          <p:nvPr/>
        </p:nvSpPr>
        <p:spPr>
          <a:xfrm>
            <a:off x="2538069" y="5269001"/>
            <a:ext cx="1026334" cy="47462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rgbClr val="000000"/>
                </a:solidFill>
              </a:rPr>
              <a:t>User story 2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40" name="Rektangel 27"/>
          <p:cNvSpPr/>
          <p:nvPr/>
        </p:nvSpPr>
        <p:spPr>
          <a:xfrm>
            <a:off x="4579366" y="5226003"/>
            <a:ext cx="1026334" cy="47462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rgbClr val="000000"/>
                </a:solidFill>
              </a:rPr>
              <a:t>User story 3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48" name="Rectangle 4"/>
          <p:cNvSpPr/>
          <p:nvPr/>
        </p:nvSpPr>
        <p:spPr>
          <a:xfrm>
            <a:off x="5767294" y="5151285"/>
            <a:ext cx="1528477" cy="661518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0" name="Rektangel 31"/>
          <p:cNvSpPr/>
          <p:nvPr/>
        </p:nvSpPr>
        <p:spPr>
          <a:xfrm>
            <a:off x="6220660" y="5244146"/>
            <a:ext cx="1026334" cy="474624"/>
          </a:xfrm>
          <a:prstGeom prst="rect">
            <a:avLst/>
          </a:prstGeom>
          <a:solidFill>
            <a:srgbClr val="FF66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rgbClr val="000000"/>
                </a:solidFill>
              </a:rPr>
              <a:t>User study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51" name="Rektangel 50"/>
          <p:cNvSpPr/>
          <p:nvPr/>
        </p:nvSpPr>
        <p:spPr>
          <a:xfrm>
            <a:off x="478117" y="5085394"/>
            <a:ext cx="64872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</a:rPr>
              <a:t>A2                				           A3 </a:t>
            </a:r>
            <a:endParaRPr lang="en-US" b="1" dirty="0">
              <a:solidFill>
                <a:srgbClr val="000000"/>
              </a:solidFill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581905" y="1889447"/>
            <a:ext cx="7555098" cy="3101404"/>
            <a:chOff x="581905" y="1889447"/>
            <a:chExt cx="7555098" cy="3101404"/>
          </a:xfrm>
        </p:grpSpPr>
        <p:grpSp>
          <p:nvGrpSpPr>
            <p:cNvPr id="6" name="Grupp 5"/>
            <p:cNvGrpSpPr/>
            <p:nvPr/>
          </p:nvGrpSpPr>
          <p:grpSpPr>
            <a:xfrm>
              <a:off x="626280" y="1889447"/>
              <a:ext cx="1054343" cy="3101404"/>
              <a:chOff x="626280" y="1889447"/>
              <a:chExt cx="1054343" cy="3101404"/>
            </a:xfrm>
          </p:grpSpPr>
          <p:sp>
            <p:nvSpPr>
              <p:cNvPr id="9" name="Rektangel 8"/>
              <p:cNvSpPr/>
              <p:nvPr/>
            </p:nvSpPr>
            <p:spPr>
              <a:xfrm>
                <a:off x="654289" y="1889447"/>
                <a:ext cx="1026334" cy="474624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1200" b="1" dirty="0" smtClean="0">
                    <a:solidFill>
                      <a:srgbClr val="000000"/>
                    </a:solidFill>
                  </a:rPr>
                  <a:t>A1</a:t>
                </a:r>
              </a:p>
              <a:p>
                <a:pPr algn="r"/>
                <a:r>
                  <a:rPr lang="en-US" sz="1200" b="1" dirty="0" smtClean="0">
                    <a:solidFill>
                      <a:srgbClr val="000000"/>
                    </a:solidFill>
                  </a:rPr>
                  <a:t>User story 1</a:t>
                </a:r>
                <a:endParaRPr lang="en-US" sz="12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Rektangel 16"/>
              <p:cNvSpPr/>
              <p:nvPr/>
            </p:nvSpPr>
            <p:spPr>
              <a:xfrm>
                <a:off x="652739" y="2401023"/>
                <a:ext cx="1026334" cy="474624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1200" b="1" dirty="0" smtClean="0">
                    <a:solidFill>
                      <a:srgbClr val="000000"/>
                    </a:solidFill>
                  </a:rPr>
                  <a:t>A1</a:t>
                </a:r>
              </a:p>
              <a:p>
                <a:pPr algn="r"/>
                <a:r>
                  <a:rPr lang="en-US" sz="1200" b="1" dirty="0" smtClean="0">
                    <a:solidFill>
                      <a:srgbClr val="000000"/>
                    </a:solidFill>
                  </a:rPr>
                  <a:t>User story 2</a:t>
                </a:r>
                <a:endParaRPr lang="en-US" sz="12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Rektangel 19"/>
              <p:cNvSpPr/>
              <p:nvPr/>
            </p:nvSpPr>
            <p:spPr>
              <a:xfrm>
                <a:off x="638360" y="3410941"/>
                <a:ext cx="1026334" cy="474624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1" algn="r"/>
                <a:r>
                  <a:rPr lang="en-US" sz="1200" b="1" dirty="0" smtClean="0">
                    <a:solidFill>
                      <a:srgbClr val="000000"/>
                    </a:solidFill>
                  </a:rPr>
                  <a:t>A1</a:t>
                </a:r>
              </a:p>
              <a:p>
                <a:pPr algn="r"/>
                <a:r>
                  <a:rPr lang="en-US" sz="1200" b="1" dirty="0" smtClean="0">
                    <a:solidFill>
                      <a:srgbClr val="000000"/>
                    </a:solidFill>
                  </a:rPr>
                  <a:t>Common</a:t>
                </a:r>
                <a:endParaRPr lang="en-US" sz="12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" name="Rektangel 41"/>
              <p:cNvSpPr/>
              <p:nvPr/>
            </p:nvSpPr>
            <p:spPr>
              <a:xfrm>
                <a:off x="650255" y="2909670"/>
                <a:ext cx="1026334" cy="474624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1" algn="r"/>
                <a:r>
                  <a:rPr lang="en-US" sz="1200" b="1" dirty="0" smtClean="0">
                    <a:solidFill>
                      <a:srgbClr val="000000"/>
                    </a:solidFill>
                  </a:rPr>
                  <a:t>A1</a:t>
                </a:r>
              </a:p>
              <a:p>
                <a:pPr algn="r"/>
                <a:r>
                  <a:rPr lang="en-US" sz="1200" b="1" dirty="0" smtClean="0">
                    <a:solidFill>
                      <a:srgbClr val="000000"/>
                    </a:solidFill>
                  </a:rPr>
                  <a:t>User story 3</a:t>
                </a:r>
                <a:endParaRPr lang="en-US" sz="12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5" name="Rektangel 44"/>
              <p:cNvSpPr/>
              <p:nvPr/>
            </p:nvSpPr>
            <p:spPr>
              <a:xfrm>
                <a:off x="636316" y="3954724"/>
                <a:ext cx="1026334" cy="474624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1200" b="1" dirty="0" smtClean="0">
                    <a:solidFill>
                      <a:srgbClr val="000000"/>
                    </a:solidFill>
                  </a:rPr>
                  <a:t>A2</a:t>
                </a:r>
              </a:p>
              <a:p>
                <a:pPr algn="r"/>
                <a:r>
                  <a:rPr lang="en-US" sz="1200" b="1" dirty="0" smtClean="0">
                    <a:solidFill>
                      <a:srgbClr val="000000"/>
                    </a:solidFill>
                  </a:rPr>
                  <a:t>User story 1</a:t>
                </a:r>
                <a:endParaRPr lang="en-US" sz="12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Rektangel 8"/>
              <p:cNvSpPr/>
              <p:nvPr/>
            </p:nvSpPr>
            <p:spPr>
              <a:xfrm>
                <a:off x="626280" y="4516227"/>
                <a:ext cx="1026334" cy="474624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rgbClr val="000000"/>
                    </a:solidFill>
                  </a:rPr>
                  <a:t>A3</a:t>
                </a:r>
                <a:endParaRPr lang="en-US" sz="1400" b="1" dirty="0">
                  <a:solidFill>
                    <a:srgbClr val="000000"/>
                  </a:solidFill>
                </a:endParaRPr>
              </a:p>
            </p:txBody>
          </p:sp>
        </p:grpSp>
        <p:cxnSp>
          <p:nvCxnSpPr>
            <p:cNvPr id="12" name="Straight Connector 11"/>
            <p:cNvCxnSpPr/>
            <p:nvPr/>
          </p:nvCxnSpPr>
          <p:spPr>
            <a:xfrm>
              <a:off x="626280" y="3921288"/>
              <a:ext cx="7510723" cy="0"/>
            </a:xfrm>
            <a:prstGeom prst="line">
              <a:avLst/>
            </a:prstGeom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581905" y="4467238"/>
              <a:ext cx="7510723" cy="0"/>
            </a:xfrm>
            <a:prstGeom prst="line">
              <a:avLst/>
            </a:prstGeom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Rektangel 42"/>
          <p:cNvSpPr/>
          <p:nvPr/>
        </p:nvSpPr>
        <p:spPr>
          <a:xfrm>
            <a:off x="490498" y="6364940"/>
            <a:ext cx="8224949" cy="49305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rgbClr val="000000"/>
              </a:solidFill>
            </a:endParaRPr>
          </a:p>
          <a:p>
            <a:pPr algn="ctr"/>
            <a:r>
              <a:rPr lang="en-US" b="1" dirty="0" smtClean="0">
                <a:solidFill>
                  <a:srgbClr val="000000"/>
                </a:solidFill>
              </a:rPr>
              <a:t>Goals, Roadmap, UX strategy</a:t>
            </a:r>
            <a:endParaRPr lang="en-US" b="1" dirty="0">
              <a:solidFill>
                <a:srgbClr val="000000"/>
              </a:solidFill>
            </a:endParaRPr>
          </a:p>
          <a:p>
            <a:pPr algn="ctr"/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73" name="Rektangel 31"/>
          <p:cNvSpPr/>
          <p:nvPr/>
        </p:nvSpPr>
        <p:spPr>
          <a:xfrm>
            <a:off x="3627932" y="5228656"/>
            <a:ext cx="1026334" cy="474624"/>
          </a:xfrm>
          <a:prstGeom prst="rect">
            <a:avLst/>
          </a:prstGeom>
          <a:solidFill>
            <a:srgbClr val="FF66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rgbClr val="000000"/>
                </a:solidFill>
              </a:rPr>
              <a:t>User test</a:t>
            </a:r>
            <a:endParaRPr lang="en-US" sz="1400" dirty="0">
              <a:solidFill>
                <a:srgbClr val="000000"/>
              </a:solidFill>
            </a:endParaRPr>
          </a:p>
        </p:txBody>
      </p:sp>
      <p:grpSp>
        <p:nvGrpSpPr>
          <p:cNvPr id="26" name="Grupp 25"/>
          <p:cNvGrpSpPr/>
          <p:nvPr/>
        </p:nvGrpSpPr>
        <p:grpSpPr>
          <a:xfrm>
            <a:off x="4383032" y="3402641"/>
            <a:ext cx="1345903" cy="1598024"/>
            <a:chOff x="4383031" y="3402641"/>
            <a:chExt cx="1347534" cy="1598024"/>
          </a:xfrm>
        </p:grpSpPr>
        <p:grpSp>
          <p:nvGrpSpPr>
            <p:cNvPr id="14" name="Grupp 13"/>
            <p:cNvGrpSpPr/>
            <p:nvPr/>
          </p:nvGrpSpPr>
          <p:grpSpPr>
            <a:xfrm>
              <a:off x="4383031" y="3402641"/>
              <a:ext cx="1347534" cy="1598024"/>
              <a:chOff x="4383031" y="3402641"/>
              <a:chExt cx="1347534" cy="1598024"/>
            </a:xfrm>
          </p:grpSpPr>
          <p:sp>
            <p:nvSpPr>
              <p:cNvPr id="41" name="Rektangel 40"/>
              <p:cNvSpPr/>
              <p:nvPr/>
            </p:nvSpPr>
            <p:spPr>
              <a:xfrm>
                <a:off x="4394314" y="3402641"/>
                <a:ext cx="1336251" cy="516215"/>
              </a:xfrm>
              <a:prstGeom prst="rect">
                <a:avLst/>
              </a:prstGeom>
              <a:solidFill>
                <a:srgbClr val="FFFF00"/>
              </a:solidFill>
              <a:ln w="19050" cmpd="sng">
                <a:solidFill>
                  <a:schemeClr val="tx1">
                    <a:lumMod val="75000"/>
                    <a:lumOff val="2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>
                    <a:solidFill>
                      <a:schemeClr val="tx1"/>
                    </a:solidFill>
                  </a:rPr>
                  <a:t>Develop</a:t>
                </a:r>
              </a:p>
              <a:p>
                <a:pPr algn="ctr"/>
                <a:r>
                  <a:rPr lang="en-US" sz="1400" dirty="0" smtClean="0">
                    <a:solidFill>
                      <a:schemeClr val="tx1"/>
                    </a:solidFill>
                  </a:rPr>
                  <a:t>Improvements</a:t>
                </a:r>
              </a:p>
            </p:txBody>
          </p:sp>
          <p:sp>
            <p:nvSpPr>
              <p:cNvPr id="47" name="Rektangel 46"/>
              <p:cNvSpPr/>
              <p:nvPr/>
            </p:nvSpPr>
            <p:spPr>
              <a:xfrm>
                <a:off x="4383031" y="4526041"/>
                <a:ext cx="1347532" cy="474624"/>
              </a:xfrm>
              <a:prstGeom prst="rect">
                <a:avLst/>
              </a:prstGeom>
              <a:solidFill>
                <a:srgbClr val="FF6600"/>
              </a:solidFill>
              <a:ln w="19050" cmpd="sng">
                <a:solidFill>
                  <a:schemeClr val="tx1">
                    <a:lumMod val="75000"/>
                    <a:lumOff val="2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>
                    <a:solidFill>
                      <a:schemeClr val="tx1"/>
                    </a:solidFill>
                  </a:rPr>
                  <a:t>User</a:t>
                </a:r>
              </a:p>
              <a:p>
                <a:pPr algn="ctr"/>
                <a:r>
                  <a:rPr lang="en-US" sz="1400" dirty="0" smtClean="0">
                    <a:solidFill>
                      <a:schemeClr val="tx1"/>
                    </a:solidFill>
                  </a:rPr>
                  <a:t>study</a:t>
                </a:r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5" name="Rektangel 74"/>
            <p:cNvSpPr/>
            <p:nvPr/>
          </p:nvSpPr>
          <p:spPr>
            <a:xfrm>
              <a:off x="4400316" y="3989433"/>
              <a:ext cx="1316721" cy="474624"/>
            </a:xfrm>
            <a:prstGeom prst="rect">
              <a:avLst/>
            </a:prstGeom>
            <a:solidFill>
              <a:srgbClr val="FF6600"/>
            </a:solidFill>
            <a:ln w="19050" cmpd="sng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Interaction</a:t>
              </a:r>
            </a:p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design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Grupp 24"/>
          <p:cNvGrpSpPr/>
          <p:nvPr/>
        </p:nvGrpSpPr>
        <p:grpSpPr>
          <a:xfrm>
            <a:off x="3115767" y="2192007"/>
            <a:ext cx="1154636" cy="1694312"/>
            <a:chOff x="3115767" y="2192007"/>
            <a:chExt cx="1154636" cy="1694312"/>
          </a:xfrm>
        </p:grpSpPr>
        <p:grpSp>
          <p:nvGrpSpPr>
            <p:cNvPr id="11" name="Grupp 10"/>
            <p:cNvGrpSpPr/>
            <p:nvPr/>
          </p:nvGrpSpPr>
          <p:grpSpPr>
            <a:xfrm>
              <a:off x="3124259" y="2192007"/>
              <a:ext cx="1146144" cy="1220572"/>
              <a:chOff x="3124259" y="2192007"/>
              <a:chExt cx="1146144" cy="1220572"/>
            </a:xfrm>
          </p:grpSpPr>
          <p:sp>
            <p:nvSpPr>
              <p:cNvPr id="19" name="Rektangel 18"/>
              <p:cNvSpPr/>
              <p:nvPr/>
            </p:nvSpPr>
            <p:spPr>
              <a:xfrm>
                <a:off x="3125506" y="2192007"/>
                <a:ext cx="1144897" cy="474624"/>
              </a:xfrm>
              <a:prstGeom prst="rect">
                <a:avLst/>
              </a:prstGeom>
              <a:solidFill>
                <a:srgbClr val="FF6600"/>
              </a:solidFill>
              <a:ln w="19050" cmpd="sng">
                <a:solidFill>
                  <a:schemeClr val="tx1">
                    <a:lumMod val="75000"/>
                    <a:lumOff val="2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>
                    <a:solidFill>
                      <a:srgbClr val="000000"/>
                    </a:solidFill>
                  </a:rPr>
                  <a:t>Usability test</a:t>
                </a:r>
                <a:endParaRPr lang="en-US" sz="14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4" name="Rektangel 43"/>
              <p:cNvSpPr/>
              <p:nvPr/>
            </p:nvSpPr>
            <p:spPr>
              <a:xfrm>
                <a:off x="3124259" y="2937955"/>
                <a:ext cx="1144897" cy="474624"/>
              </a:xfrm>
              <a:prstGeom prst="rect">
                <a:avLst/>
              </a:prstGeom>
              <a:solidFill>
                <a:srgbClr val="FFFF00"/>
              </a:solidFill>
              <a:ln w="19050" cmpd="sng">
                <a:solidFill>
                  <a:schemeClr val="tx1">
                    <a:lumMod val="75000"/>
                    <a:lumOff val="2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>
                    <a:solidFill>
                      <a:schemeClr val="tx1"/>
                    </a:solidFill>
                  </a:rPr>
                  <a:t>Develop</a:t>
                </a:r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6" name="Rektangel 75"/>
            <p:cNvSpPr/>
            <p:nvPr/>
          </p:nvSpPr>
          <p:spPr>
            <a:xfrm>
              <a:off x="3115767" y="3411695"/>
              <a:ext cx="1144897" cy="474624"/>
            </a:xfrm>
            <a:prstGeom prst="rect">
              <a:avLst/>
            </a:prstGeom>
            <a:solidFill>
              <a:srgbClr val="FF6600"/>
            </a:solidFill>
            <a:ln w="19050" cmpd="sng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>
                  <a:solidFill>
                    <a:srgbClr val="000000"/>
                  </a:solidFill>
                </a:rPr>
                <a:t>Interaction</a:t>
              </a:r>
            </a:p>
            <a:p>
              <a:pPr algn="ctr"/>
              <a:r>
                <a:rPr lang="en-US" sz="1400" dirty="0" smtClean="0">
                  <a:solidFill>
                    <a:srgbClr val="000000"/>
                  </a:solidFill>
                </a:rPr>
                <a:t>design</a:t>
              </a:r>
              <a:endParaRPr lang="en-US" sz="1400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0663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5" grpId="0" animBg="1"/>
      <p:bldP spid="28" grpId="0" animBg="1"/>
      <p:bldP spid="35" grpId="0" animBg="1"/>
      <p:bldP spid="37" grpId="0" animBg="1"/>
      <p:bldP spid="40" grpId="0" animBg="1"/>
      <p:bldP spid="48" grpId="0" animBg="1"/>
      <p:bldP spid="50" grpId="0" animBg="1"/>
      <p:bldP spid="51" grpId="0"/>
      <p:bldP spid="43" grpId="0" animBg="1"/>
      <p:bldP spid="7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400" dirty="0"/>
              <a:t>How are we working?</a:t>
            </a:r>
            <a:br>
              <a:rPr lang="en-US" sz="2400" dirty="0"/>
            </a:br>
            <a:r>
              <a:rPr lang="en-US" dirty="0" smtClean="0"/>
              <a:t>Need to improve in the new </a:t>
            </a:r>
            <a:r>
              <a:rPr lang="en-US" dirty="0" err="1" smtClean="0"/>
              <a:t>managmentobjekt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1" indent="0">
              <a:buNone/>
            </a:pPr>
            <a:r>
              <a:rPr lang="en-US" sz="2200" b="1" dirty="0" smtClean="0"/>
              <a:t>Clear goal, roadmap, backlog </a:t>
            </a:r>
          </a:p>
          <a:p>
            <a:pPr lvl="1"/>
            <a:r>
              <a:rPr lang="en-US" sz="2200" dirty="0" smtClean="0"/>
              <a:t>To prioritize focus areas and get away from smaller fragmented improvements </a:t>
            </a:r>
          </a:p>
          <a:p>
            <a:pPr marL="0" indent="0">
              <a:buNone/>
            </a:pPr>
            <a:endParaRPr lang="en-US" sz="2200" b="1" dirty="0" smtClean="0"/>
          </a:p>
          <a:p>
            <a:pPr marL="0" indent="0">
              <a:buNone/>
            </a:pPr>
            <a:r>
              <a:rPr lang="en-US" sz="2200" b="1" dirty="0"/>
              <a:t>A</a:t>
            </a:r>
            <a:r>
              <a:rPr lang="en-US" sz="2200" b="1" dirty="0" smtClean="0"/>
              <a:t> planning including user studies, design and usability </a:t>
            </a:r>
          </a:p>
          <a:p>
            <a:pPr marL="342900" indent="-342900">
              <a:buFont typeface="Arial"/>
              <a:buChar char="•"/>
            </a:pPr>
            <a:r>
              <a:rPr lang="en-US" sz="2200" dirty="0" smtClean="0"/>
              <a:t>To make it happen and continuously to get the best result</a:t>
            </a:r>
            <a:endParaRPr lang="en-US" sz="2200" b="1" dirty="0" smtClean="0"/>
          </a:p>
          <a:p>
            <a:pPr marL="457200" lvl="1" indent="0">
              <a:buNone/>
            </a:pPr>
            <a:endParaRPr lang="en-US" sz="1800" dirty="0" smtClean="0"/>
          </a:p>
          <a:p>
            <a:pPr marL="457200" lvl="1" indent="0">
              <a:buNone/>
            </a:pPr>
            <a:endParaRPr lang="en-US" sz="1800" dirty="0" smtClean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18875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smtClean="0"/>
              <a:t>How are we working?</a:t>
            </a:r>
            <a:br>
              <a:rPr lang="en-US" sz="2000" dirty="0" smtClean="0"/>
            </a:br>
            <a:r>
              <a:rPr lang="en-US" dirty="0" smtClean="0"/>
              <a:t>We also need a solution for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342900" indent="-342900">
              <a:buFont typeface="Arial"/>
              <a:buChar char="•"/>
            </a:pPr>
            <a:r>
              <a:rPr lang="en-US" dirty="0" smtClean="0"/>
              <a:t>UX resources - one person can’t have skills or time to practice</a:t>
            </a:r>
          </a:p>
          <a:p>
            <a:pPr marL="698500" lvl="1" indent="-342900">
              <a:buFont typeface="Arial"/>
              <a:buChar char="•"/>
            </a:pPr>
            <a:r>
              <a:rPr lang="en-US" dirty="0" smtClean="0"/>
              <a:t>Project planning, Requirement handling, Methods, Processes, Concept design,</a:t>
            </a:r>
            <a:r>
              <a:rPr lang="en-US" dirty="0"/>
              <a:t> </a:t>
            </a:r>
            <a:r>
              <a:rPr lang="en-US" dirty="0" smtClean="0"/>
              <a:t>Interaction design, Graphical design, User research, Technic, Analyzing, Statistics, </a:t>
            </a:r>
            <a:r>
              <a:rPr lang="en-US" dirty="0" err="1" smtClean="0"/>
              <a:t>Communicting</a:t>
            </a:r>
            <a:r>
              <a:rPr lang="en-US" dirty="0" smtClean="0"/>
              <a:t>, Information architecture, Marketing</a:t>
            </a:r>
          </a:p>
          <a:p>
            <a:pPr lvl="1" indent="0">
              <a:buNone/>
            </a:pPr>
            <a:endParaRPr lang="en-US" dirty="0" smtClean="0"/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User studies</a:t>
            </a:r>
          </a:p>
          <a:p>
            <a:pPr lvl="3"/>
            <a:r>
              <a:rPr lang="en-US" dirty="0"/>
              <a:t>h</a:t>
            </a:r>
            <a:r>
              <a:rPr lang="en-US" dirty="0" smtClean="0"/>
              <a:t>ow </a:t>
            </a:r>
            <a:r>
              <a:rPr lang="en-US" dirty="0"/>
              <a:t>can we </a:t>
            </a:r>
            <a:r>
              <a:rPr lang="en-US" dirty="0" smtClean="0"/>
              <a:t>continuously </a:t>
            </a:r>
            <a:r>
              <a:rPr lang="en-US" dirty="0"/>
              <a:t>collect user’s </a:t>
            </a:r>
            <a:r>
              <a:rPr lang="en-US" dirty="0" smtClean="0"/>
              <a:t>needs?</a:t>
            </a:r>
          </a:p>
          <a:p>
            <a:pPr lvl="3"/>
            <a:r>
              <a:rPr lang="en-US" dirty="0"/>
              <a:t>i</a:t>
            </a:r>
            <a:r>
              <a:rPr lang="en-US" dirty="0" smtClean="0"/>
              <a:t>n an effective way?</a:t>
            </a:r>
          </a:p>
          <a:p>
            <a:pPr lvl="3"/>
            <a:r>
              <a:rPr lang="en-US" dirty="0"/>
              <a:t>w</a:t>
            </a:r>
            <a:r>
              <a:rPr lang="en-US" dirty="0" smtClean="0"/>
              <a:t>hat is good enough?</a:t>
            </a:r>
            <a:endParaRPr lang="en-US" dirty="0"/>
          </a:p>
          <a:p>
            <a:pPr lvl="3"/>
            <a:r>
              <a:rPr lang="en-US" dirty="0" smtClean="0"/>
              <a:t>how </a:t>
            </a:r>
            <a:r>
              <a:rPr lang="en-US" dirty="0"/>
              <a:t>can we present it in a usable way for business operation and </a:t>
            </a:r>
            <a:r>
              <a:rPr lang="en-US" dirty="0" smtClean="0"/>
              <a:t>ITA? </a:t>
            </a:r>
          </a:p>
          <a:p>
            <a:pPr lvl="3"/>
            <a:endParaRPr lang="en-US" dirty="0" smtClean="0"/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How do we continuously be updated about other solutions, methods, processes</a:t>
            </a:r>
          </a:p>
          <a:p>
            <a:pPr marL="342900" indent="-342900">
              <a:buFont typeface="Arial"/>
              <a:buChar char="•"/>
            </a:pPr>
            <a:endParaRPr lang="en-US" dirty="0" smtClean="0"/>
          </a:p>
          <a:p>
            <a:pPr marL="342900" indent="-342900">
              <a:buFont typeface="Arial"/>
              <a:buChar char="•"/>
            </a:pPr>
            <a:endParaRPr lang="en-US" dirty="0" smtClean="0"/>
          </a:p>
          <a:p>
            <a:pPr marL="342900" indent="-34290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52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mtClean="0"/>
              <a:t>Discuss</a:t>
            </a:r>
            <a:endParaRPr lang="en-GB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mtClean="0"/>
              <a:t>How can we coorporate?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149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Suggestions so far</a:t>
            </a:r>
            <a:endParaRPr lang="sv-SE" dirty="0"/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 smtClean="0"/>
              <a:t>I am here to day</a:t>
            </a:r>
          </a:p>
          <a:p>
            <a:pPr marL="342900" indent="-342900">
              <a:buFont typeface="Arial"/>
              <a:buChar char="•"/>
            </a:pPr>
            <a:endParaRPr lang="en-US" dirty="0" smtClean="0"/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ITA have give proposals for MID students in course DH2408 Evaluation Methods in Human Computer Interaction</a:t>
            </a:r>
          </a:p>
          <a:p>
            <a:pPr marL="342900" indent="-342900">
              <a:buFont typeface="Arial"/>
              <a:buChar char="•"/>
            </a:pPr>
            <a:endParaRPr lang="en-US" dirty="0" smtClean="0"/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MID can give a Seminars for ITA </a:t>
            </a:r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24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</a:t>
            </a:r>
            <a:endParaRPr lang="en-US" dirty="0"/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What can MID gain from a cooperation with ITA</a:t>
            </a:r>
            <a:r>
              <a:rPr lang="en-US" dirty="0" smtClean="0"/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How can ITA use your knowledge best? </a:t>
            </a:r>
          </a:p>
        </p:txBody>
      </p:sp>
    </p:spTree>
    <p:extLst>
      <p:ext uri="{BB962C8B-B14F-4D97-AF65-F5344CB8AC3E}">
        <p14:creationId xmlns:p14="http://schemas.microsoft.com/office/powerpoint/2010/main" val="897150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UX </a:t>
            </a:r>
            <a:r>
              <a:rPr lang="en-US" dirty="0" err="1" smtClean="0"/>
              <a:t>arbete</a:t>
            </a:r>
            <a:r>
              <a:rPr lang="en-US" dirty="0" smtClean="0"/>
              <a:t> </a:t>
            </a:r>
            <a:r>
              <a:rPr lang="en-US" dirty="0" err="1" smtClean="0"/>
              <a:t>fortsättning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350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Vill uppnå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 smtClean="0"/>
              <a:t>Prioritera användarnytta först, sen lösning</a:t>
            </a:r>
          </a:p>
          <a:p>
            <a:r>
              <a:rPr lang="sv-SE" dirty="0" smtClean="0"/>
              <a:t>Planering där </a:t>
            </a:r>
            <a:r>
              <a:rPr lang="sv-SE" dirty="0" err="1" smtClean="0"/>
              <a:t>user</a:t>
            </a:r>
            <a:r>
              <a:rPr lang="sv-SE" dirty="0" smtClean="0"/>
              <a:t> </a:t>
            </a:r>
            <a:r>
              <a:rPr lang="sv-SE" dirty="0" err="1" smtClean="0"/>
              <a:t>study</a:t>
            </a:r>
            <a:r>
              <a:rPr lang="sv-SE" dirty="0" smtClean="0"/>
              <a:t> and test finns med </a:t>
            </a:r>
          </a:p>
          <a:p>
            <a:r>
              <a:rPr lang="sv-SE" dirty="0" smtClean="0"/>
              <a:t>Finns tid för ID och förberedelse för test och studie</a:t>
            </a:r>
          </a:p>
          <a:p>
            <a:r>
              <a:rPr lang="sv-SE" dirty="0" smtClean="0"/>
              <a:t>Ett definierat sätt och plats hur vi samlar in</a:t>
            </a:r>
          </a:p>
          <a:p>
            <a:pPr lvl="1"/>
            <a:r>
              <a:rPr lang="sv-SE" dirty="0" smtClean="0"/>
              <a:t>Hur man gör i dag</a:t>
            </a:r>
          </a:p>
          <a:p>
            <a:pPr lvl="1"/>
            <a:r>
              <a:rPr lang="sv-SE" dirty="0" smtClean="0"/>
              <a:t>Problem</a:t>
            </a:r>
          </a:p>
          <a:p>
            <a:pPr lvl="1"/>
            <a:r>
              <a:rPr lang="sv-SE" dirty="0" smtClean="0"/>
              <a:t>Hur man vill göra</a:t>
            </a:r>
          </a:p>
          <a:p>
            <a:r>
              <a:rPr lang="sv-SE" dirty="0" smtClean="0"/>
              <a:t>Och använder det man samlat in i ID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9768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6"/>
          <p:cNvSpPr/>
          <p:nvPr/>
        </p:nvSpPr>
        <p:spPr>
          <a:xfrm>
            <a:off x="117589" y="364506"/>
            <a:ext cx="9026411" cy="1998902"/>
          </a:xfrm>
          <a:prstGeom prst="rect">
            <a:avLst/>
          </a:prstGeom>
          <a:solidFill>
            <a:srgbClr val="F9FF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sv-SE" b="1" dirty="0" smtClean="0">
                <a:solidFill>
                  <a:prstClr val="black"/>
                </a:solidFill>
              </a:rPr>
              <a:t>Kommande sprintar</a:t>
            </a:r>
          </a:p>
          <a:p>
            <a:pPr lvl="0"/>
            <a:endParaRPr lang="sv-SE" sz="300" b="1" dirty="0" smtClean="0">
              <a:solidFill>
                <a:prstClr val="black"/>
              </a:solidFill>
            </a:endParaRPr>
          </a:p>
          <a:p>
            <a:pPr lvl="0"/>
            <a:r>
              <a:rPr lang="sv-SE" sz="1200" b="1" dirty="0" smtClean="0">
                <a:solidFill>
                  <a:prstClr val="black"/>
                </a:solidFill>
              </a:rPr>
              <a:t>På tavlan</a:t>
            </a:r>
          </a:p>
          <a:p>
            <a:pPr lvl="0"/>
            <a:endParaRPr lang="sv-SE" sz="1200" b="1" dirty="0" smtClean="0">
              <a:solidFill>
                <a:prstClr val="black"/>
              </a:solidFill>
            </a:endParaRPr>
          </a:p>
          <a:p>
            <a:pPr lvl="0"/>
            <a:endParaRPr lang="sv-SE" sz="1200" b="1" dirty="0" smtClean="0">
              <a:solidFill>
                <a:prstClr val="black"/>
              </a:solidFill>
            </a:endParaRPr>
          </a:p>
          <a:p>
            <a:pPr lvl="0"/>
            <a:r>
              <a:rPr lang="sv-SE" sz="1200" b="1" dirty="0" smtClean="0">
                <a:solidFill>
                  <a:prstClr val="black"/>
                </a:solidFill>
              </a:rPr>
              <a:t>På tur</a:t>
            </a:r>
          </a:p>
          <a:p>
            <a:pPr lvl="0"/>
            <a:endParaRPr lang="sv-SE" sz="1200" b="1" dirty="0" smtClean="0">
              <a:solidFill>
                <a:prstClr val="black"/>
              </a:solidFill>
            </a:endParaRPr>
          </a:p>
          <a:p>
            <a:pPr lvl="0"/>
            <a:endParaRPr lang="sv-SE" sz="1200" b="1" dirty="0" smtClean="0">
              <a:solidFill>
                <a:prstClr val="black"/>
              </a:solidFill>
            </a:endParaRPr>
          </a:p>
          <a:p>
            <a:pPr lvl="0"/>
            <a:r>
              <a:rPr lang="sv-SE" sz="1200" b="1" dirty="0" smtClean="0">
                <a:solidFill>
                  <a:prstClr val="black"/>
                </a:solidFill>
              </a:rPr>
              <a:t>Besluta</a:t>
            </a:r>
          </a:p>
          <a:p>
            <a:pPr lvl="0"/>
            <a:endParaRPr lang="sv-SE" dirty="0" smtClean="0">
              <a:solidFill>
                <a:prstClr val="black"/>
              </a:solidFill>
            </a:endParaRPr>
          </a:p>
          <a:p>
            <a:pPr lvl="0"/>
            <a:endParaRPr lang="sv-SE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09963" y="2657475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v-SE" dirty="0" smtClean="0"/>
          </a:p>
          <a:p>
            <a:endParaRPr lang="sv-SE" dirty="0"/>
          </a:p>
        </p:txBody>
      </p:sp>
      <p:sp>
        <p:nvSpPr>
          <p:cNvPr id="8" name="Rectangle 7"/>
          <p:cNvSpPr/>
          <p:nvPr/>
        </p:nvSpPr>
        <p:spPr>
          <a:xfrm>
            <a:off x="127645" y="3115937"/>
            <a:ext cx="4928674" cy="2210551"/>
          </a:xfrm>
          <a:prstGeom prst="rect">
            <a:avLst/>
          </a:prstGeom>
          <a:solidFill>
            <a:srgbClr val="F9FF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sv-SE" b="1" dirty="0" smtClean="0">
                <a:solidFill>
                  <a:srgbClr val="000000"/>
                </a:solidFill>
              </a:rPr>
              <a:t>Focusarea/ Användarområde</a:t>
            </a:r>
          </a:p>
          <a:p>
            <a:endParaRPr lang="sv-SE" sz="500" dirty="0" smtClean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7588" y="5397036"/>
            <a:ext cx="9026411" cy="1451567"/>
          </a:xfrm>
          <a:prstGeom prst="rect">
            <a:avLst/>
          </a:prstGeom>
          <a:solidFill>
            <a:srgbClr val="F9FF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sv-SE" b="1" dirty="0" smtClean="0">
                <a:solidFill>
                  <a:prstClr val="black"/>
                </a:solidFill>
              </a:rPr>
              <a:t>Scenarios/ Användarfall</a:t>
            </a:r>
          </a:p>
          <a:p>
            <a:pPr lvl="0"/>
            <a:endParaRPr lang="sv-SE" sz="500" dirty="0" smtClean="0">
              <a:solidFill>
                <a:prstClr val="black"/>
              </a:solidFill>
            </a:endParaRPr>
          </a:p>
          <a:p>
            <a:pPr lvl="0"/>
            <a:r>
              <a:rPr lang="sv-SE" sz="1200" b="1" dirty="0" smtClean="0">
                <a:solidFill>
                  <a:prstClr val="black"/>
                </a:solidFill>
              </a:rPr>
              <a:t>Hur gör man i dag?</a:t>
            </a:r>
          </a:p>
          <a:p>
            <a:pPr marL="285750" indent="-285750">
              <a:buFont typeface="Arial"/>
              <a:buChar char="•"/>
            </a:pPr>
            <a:r>
              <a:rPr lang="sv-SE" sz="1200" dirty="0" smtClean="0">
                <a:solidFill>
                  <a:prstClr val="black"/>
                </a:solidFill>
              </a:rPr>
              <a:t>När?</a:t>
            </a:r>
          </a:p>
          <a:p>
            <a:pPr marL="285750" indent="-285750">
              <a:buFont typeface="Arial"/>
              <a:buChar char="•"/>
            </a:pPr>
            <a:r>
              <a:rPr lang="sv-SE" sz="1200" dirty="0" smtClean="0">
                <a:solidFill>
                  <a:prstClr val="black"/>
                </a:solidFill>
              </a:rPr>
              <a:t>Vad är anledningen?</a:t>
            </a:r>
          </a:p>
          <a:p>
            <a:pPr marL="285750" indent="-285750">
              <a:buFont typeface="Arial"/>
              <a:buChar char="•"/>
            </a:pPr>
            <a:r>
              <a:rPr lang="sv-SE" sz="1200" dirty="0" smtClean="0">
                <a:solidFill>
                  <a:prstClr val="black"/>
                </a:solidFill>
              </a:rPr>
              <a:t>Gör man olika i olika situationer?</a:t>
            </a:r>
            <a:endParaRPr lang="sv-SE" sz="1200" dirty="0">
              <a:solidFill>
                <a:prstClr val="black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34434" y="2586894"/>
            <a:ext cx="4307973" cy="470186"/>
          </a:xfrm>
          <a:prstGeom prst="rect">
            <a:avLst/>
          </a:prstGeom>
          <a:solidFill>
            <a:srgbClr val="8EB4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b="1" dirty="0" smtClean="0">
                <a:solidFill>
                  <a:srgbClr val="000000"/>
                </a:solidFill>
              </a:rPr>
              <a:t>Planering</a:t>
            </a:r>
            <a:endParaRPr lang="sv-SE" sz="500" dirty="0" smtClean="0">
              <a:solidFill>
                <a:srgbClr val="000000"/>
              </a:solidFill>
            </a:endParaRPr>
          </a:p>
        </p:txBody>
      </p:sp>
      <p:sp>
        <p:nvSpPr>
          <p:cNvPr id="23" name="Right Arrow 22"/>
          <p:cNvSpPr/>
          <p:nvPr/>
        </p:nvSpPr>
        <p:spPr>
          <a:xfrm flipH="1">
            <a:off x="5032800" y="2861818"/>
            <a:ext cx="1970900" cy="1385887"/>
          </a:xfrm>
          <a:prstGeom prst="rightArrow">
            <a:avLst/>
          </a:prstGeom>
          <a:solidFill>
            <a:schemeClr val="bg1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sv-SE" sz="1100" dirty="0" smtClean="0">
                <a:solidFill>
                  <a:prstClr val="black"/>
                </a:solidFill>
              </a:rPr>
              <a:t>Problem i dag</a:t>
            </a:r>
          </a:p>
          <a:p>
            <a:pPr lvl="0"/>
            <a:endParaRPr lang="sv-SE" sz="1100" dirty="0" smtClean="0">
              <a:solidFill>
                <a:prstClr val="black"/>
              </a:solidFill>
            </a:endParaRPr>
          </a:p>
          <a:p>
            <a:pPr lvl="0"/>
            <a:r>
              <a:rPr lang="sv-SE" sz="1100" dirty="0" smtClean="0">
                <a:solidFill>
                  <a:prstClr val="black"/>
                </a:solidFill>
              </a:rPr>
              <a:t>Hur vill man göra?</a:t>
            </a:r>
            <a:endParaRPr lang="sv-SE" sz="1100" dirty="0">
              <a:solidFill>
                <a:prstClr val="black"/>
              </a:solidFill>
            </a:endParaRPr>
          </a:p>
        </p:txBody>
      </p:sp>
      <p:sp>
        <p:nvSpPr>
          <p:cNvPr id="25" name="Right Arrow 24"/>
          <p:cNvSpPr/>
          <p:nvPr/>
        </p:nvSpPr>
        <p:spPr>
          <a:xfrm rot="5400000">
            <a:off x="7169718" y="4231079"/>
            <a:ext cx="1502098" cy="929416"/>
          </a:xfrm>
          <a:prstGeom prst="rightArrow">
            <a:avLst/>
          </a:prstGeom>
          <a:solidFill>
            <a:schemeClr val="bg1"/>
          </a:solidFill>
          <a:ln>
            <a:solidFill>
              <a:srgbClr val="1737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sv-SE" sz="1100" dirty="0" smtClean="0">
                <a:solidFill>
                  <a:prstClr val="black"/>
                </a:solidFill>
              </a:rPr>
              <a:t>Hur gör man i dag?</a:t>
            </a:r>
            <a:endParaRPr lang="sv-SE" sz="1100" dirty="0">
              <a:solidFill>
                <a:prstClr val="black"/>
              </a:solidFill>
            </a:endParaRPr>
          </a:p>
        </p:txBody>
      </p:sp>
      <p:sp>
        <p:nvSpPr>
          <p:cNvPr id="2" name="Ellips 1"/>
          <p:cNvSpPr/>
          <p:nvPr/>
        </p:nvSpPr>
        <p:spPr>
          <a:xfrm>
            <a:off x="7114123" y="2880771"/>
            <a:ext cx="1728555" cy="917144"/>
          </a:xfrm>
          <a:prstGeom prst="wedgeEllipseCallou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1737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 dirty="0" smtClean="0">
                <a:solidFill>
                  <a:srgbClr val="000000"/>
                </a:solidFill>
              </a:rPr>
              <a:t>Feedback</a:t>
            </a:r>
          </a:p>
        </p:txBody>
      </p:sp>
      <p:sp>
        <p:nvSpPr>
          <p:cNvPr id="24" name="Rectangle 16"/>
          <p:cNvSpPr/>
          <p:nvPr/>
        </p:nvSpPr>
        <p:spPr>
          <a:xfrm>
            <a:off x="6596733" y="858353"/>
            <a:ext cx="2488472" cy="380412"/>
          </a:xfrm>
          <a:prstGeom prst="rect">
            <a:avLst/>
          </a:prstGeom>
          <a:solidFill>
            <a:srgbClr val="8EB4E3"/>
          </a:solidFill>
          <a:ln>
            <a:solidFill>
              <a:srgbClr val="1737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sv-SE" b="1" dirty="0" smtClean="0">
              <a:solidFill>
                <a:prstClr val="black"/>
              </a:solidFill>
            </a:endParaRPr>
          </a:p>
          <a:p>
            <a:pPr lvl="0"/>
            <a:endParaRPr lang="sv-SE" b="1" dirty="0">
              <a:solidFill>
                <a:prstClr val="black"/>
              </a:solidFill>
            </a:endParaRPr>
          </a:p>
          <a:p>
            <a:pPr lvl="0"/>
            <a:r>
              <a:rPr lang="sv-SE" b="1" dirty="0" smtClean="0">
                <a:solidFill>
                  <a:prstClr val="black"/>
                </a:solidFill>
              </a:rPr>
              <a:t>F2 </a:t>
            </a:r>
            <a:r>
              <a:rPr lang="sv-SE" b="1" dirty="0" err="1" smtClean="0">
                <a:solidFill>
                  <a:prstClr val="black"/>
                </a:solidFill>
              </a:rPr>
              <a:t>User</a:t>
            </a:r>
            <a:r>
              <a:rPr lang="sv-SE" b="1" dirty="0" smtClean="0">
                <a:solidFill>
                  <a:prstClr val="black"/>
                </a:solidFill>
              </a:rPr>
              <a:t> </a:t>
            </a:r>
            <a:r>
              <a:rPr lang="sv-SE" b="1" dirty="0" err="1" smtClean="0">
                <a:solidFill>
                  <a:prstClr val="black"/>
                </a:solidFill>
              </a:rPr>
              <a:t>study</a:t>
            </a:r>
            <a:endParaRPr lang="sv-SE" b="1" dirty="0" smtClean="0">
              <a:solidFill>
                <a:prstClr val="black"/>
              </a:solidFill>
            </a:endParaRPr>
          </a:p>
          <a:p>
            <a:pPr lvl="0"/>
            <a:endParaRPr lang="sv-SE" dirty="0" smtClean="0">
              <a:solidFill>
                <a:prstClr val="black"/>
              </a:solidFill>
            </a:endParaRPr>
          </a:p>
          <a:p>
            <a:pPr lvl="0"/>
            <a:endParaRPr lang="sv-SE" dirty="0">
              <a:solidFill>
                <a:prstClr val="black"/>
              </a:solidFill>
            </a:endParaRPr>
          </a:p>
        </p:txBody>
      </p:sp>
      <p:sp>
        <p:nvSpPr>
          <p:cNvPr id="26" name="Right Arrow 25"/>
          <p:cNvSpPr/>
          <p:nvPr/>
        </p:nvSpPr>
        <p:spPr>
          <a:xfrm rot="5400000">
            <a:off x="6649311" y="2934124"/>
            <a:ext cx="4482657" cy="542767"/>
          </a:xfrm>
          <a:prstGeom prst="rightArrow">
            <a:avLst/>
          </a:prstGeom>
          <a:solidFill>
            <a:schemeClr val="bg1"/>
          </a:solidFill>
          <a:ln>
            <a:solidFill>
              <a:srgbClr val="1737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sv-SE" sz="1100" dirty="0" smtClean="0">
                <a:solidFill>
                  <a:prstClr val="black"/>
                </a:solidFill>
              </a:rPr>
              <a:t>Hur gör man i dag?</a:t>
            </a:r>
            <a:endParaRPr lang="sv-SE" sz="1100" dirty="0">
              <a:solidFill>
                <a:prstClr val="black"/>
              </a:solidFill>
            </a:endParaRPr>
          </a:p>
        </p:txBody>
      </p:sp>
      <p:sp>
        <p:nvSpPr>
          <p:cNvPr id="28" name="Right Arrow 21"/>
          <p:cNvSpPr/>
          <p:nvPr/>
        </p:nvSpPr>
        <p:spPr>
          <a:xfrm rot="19543771" flipH="1">
            <a:off x="3974467" y="1601364"/>
            <a:ext cx="3152252" cy="1385887"/>
          </a:xfrm>
          <a:prstGeom prst="rightArrow">
            <a:avLst/>
          </a:prstGeom>
          <a:solidFill>
            <a:schemeClr val="bg1"/>
          </a:solidFill>
          <a:ln>
            <a:solidFill>
              <a:srgbClr val="1737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sv-SE" sz="1100" dirty="0" smtClean="0">
                <a:solidFill>
                  <a:prstClr val="black"/>
                </a:solidFill>
              </a:rPr>
              <a:t>Problem i dag</a:t>
            </a:r>
          </a:p>
          <a:p>
            <a:pPr lvl="0"/>
            <a:endParaRPr lang="sv-SE" sz="1100" dirty="0" smtClean="0">
              <a:solidFill>
                <a:prstClr val="black"/>
              </a:solidFill>
            </a:endParaRPr>
          </a:p>
          <a:p>
            <a:pPr lvl="0"/>
            <a:r>
              <a:rPr lang="sv-SE" sz="1100" dirty="0" smtClean="0">
                <a:solidFill>
                  <a:prstClr val="black"/>
                </a:solidFill>
              </a:rPr>
              <a:t>Hur vill man göra?</a:t>
            </a:r>
            <a:endParaRPr lang="sv-SE" sz="1100" dirty="0">
              <a:solidFill>
                <a:prstClr val="black"/>
              </a:solidFill>
            </a:endParaRPr>
          </a:p>
        </p:txBody>
      </p:sp>
      <p:sp>
        <p:nvSpPr>
          <p:cNvPr id="3" name="textruta 2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smtClean="0"/>
              <a:t>Samla in info om Användare</a:t>
            </a:r>
            <a:endParaRPr lang="sv-SE" dirty="0"/>
          </a:p>
        </p:txBody>
      </p:sp>
      <p:sp>
        <p:nvSpPr>
          <p:cNvPr id="14" name="Rectangle 16"/>
          <p:cNvSpPr/>
          <p:nvPr/>
        </p:nvSpPr>
        <p:spPr>
          <a:xfrm>
            <a:off x="175918" y="3621541"/>
            <a:ext cx="1293941" cy="1563848"/>
          </a:xfrm>
          <a:prstGeom prst="rect">
            <a:avLst/>
          </a:prstGeom>
          <a:solidFill>
            <a:srgbClr val="8EB4E3"/>
          </a:solidFill>
          <a:ln>
            <a:solidFill>
              <a:srgbClr val="1737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sv-SE" sz="1100" b="1" dirty="0">
                <a:solidFill>
                  <a:srgbClr val="000000"/>
                </a:solidFill>
              </a:rPr>
              <a:t>P</a:t>
            </a:r>
            <a:r>
              <a:rPr lang="sv-SE" sz="1100" b="1" dirty="0" smtClean="0">
                <a:solidFill>
                  <a:srgbClr val="000000"/>
                </a:solidFill>
              </a:rPr>
              <a:t>roblemen </a:t>
            </a:r>
            <a:r>
              <a:rPr lang="sv-SE" sz="1100" b="1" dirty="0">
                <a:solidFill>
                  <a:srgbClr val="000000"/>
                </a:solidFill>
              </a:rPr>
              <a:t>i dag</a:t>
            </a:r>
            <a:r>
              <a:rPr lang="sv-SE" sz="1100" b="1" dirty="0" smtClean="0">
                <a:solidFill>
                  <a:srgbClr val="000000"/>
                </a:solidFill>
              </a:rPr>
              <a:t>?</a:t>
            </a:r>
          </a:p>
          <a:p>
            <a:endParaRPr lang="sv-SE" sz="300" b="1" dirty="0" smtClean="0">
              <a:solidFill>
                <a:srgbClr val="000000"/>
              </a:solidFill>
            </a:endParaRPr>
          </a:p>
          <a:p>
            <a:endParaRPr lang="sv-SE" sz="300" b="1" dirty="0" smtClean="0">
              <a:solidFill>
                <a:srgbClr val="000000"/>
              </a:solidFill>
            </a:endParaRPr>
          </a:p>
          <a:p>
            <a:r>
              <a:rPr lang="sv-SE" sz="1100" b="1" dirty="0" smtClean="0">
                <a:solidFill>
                  <a:srgbClr val="000000"/>
                </a:solidFill>
              </a:rPr>
              <a:t>Titta vidare på</a:t>
            </a:r>
          </a:p>
          <a:p>
            <a:r>
              <a:rPr lang="sv-SE" sz="1100" b="1" dirty="0" smtClean="0">
                <a:solidFill>
                  <a:srgbClr val="000000"/>
                </a:solidFill>
              </a:rPr>
              <a:t>.</a:t>
            </a:r>
          </a:p>
          <a:p>
            <a:r>
              <a:rPr lang="sv-SE" sz="1100" b="1" dirty="0" smtClean="0">
                <a:solidFill>
                  <a:srgbClr val="000000"/>
                </a:solidFill>
              </a:rPr>
              <a:t>.</a:t>
            </a:r>
          </a:p>
          <a:p>
            <a:r>
              <a:rPr lang="sv-SE" sz="1100" b="1" dirty="0">
                <a:solidFill>
                  <a:srgbClr val="000000"/>
                </a:solidFill>
              </a:rPr>
              <a:t>.</a:t>
            </a:r>
            <a:endParaRPr lang="sv-SE" sz="1100" b="1" dirty="0" smtClean="0">
              <a:solidFill>
                <a:srgbClr val="000000"/>
              </a:solidFill>
            </a:endParaRPr>
          </a:p>
          <a:p>
            <a:endParaRPr lang="sv-SE" sz="1100" b="1" dirty="0" smtClean="0">
              <a:solidFill>
                <a:srgbClr val="000000"/>
              </a:solidFill>
            </a:endParaRPr>
          </a:p>
          <a:p>
            <a:r>
              <a:rPr lang="sv-SE" sz="1100" b="1" dirty="0" smtClean="0">
                <a:solidFill>
                  <a:srgbClr val="000000"/>
                </a:solidFill>
              </a:rPr>
              <a:t>Inte lösa (nu)</a:t>
            </a:r>
          </a:p>
          <a:p>
            <a:r>
              <a:rPr lang="sv-SE" sz="1100" b="1" dirty="0">
                <a:solidFill>
                  <a:srgbClr val="000000"/>
                </a:solidFill>
              </a:rPr>
              <a:t>X</a:t>
            </a:r>
            <a:endParaRPr lang="sv-SE" sz="1100" b="1" dirty="0" smtClean="0">
              <a:solidFill>
                <a:srgbClr val="00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092151" y="3620627"/>
            <a:ext cx="1294406" cy="1600038"/>
          </a:xfrm>
          <a:prstGeom prst="rect">
            <a:avLst/>
          </a:prstGeom>
          <a:solidFill>
            <a:srgbClr val="8EB4E3"/>
          </a:solidFill>
          <a:ln>
            <a:solidFill>
              <a:srgbClr val="1737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sv-SE" sz="1100" b="1" dirty="0" smtClean="0">
                <a:solidFill>
                  <a:srgbClr val="000000"/>
                </a:solidFill>
              </a:rPr>
              <a:t>Hur vill man göra?</a:t>
            </a:r>
          </a:p>
          <a:p>
            <a:endParaRPr lang="sv-SE" sz="300" b="1" dirty="0" smtClean="0">
              <a:solidFill>
                <a:srgbClr val="000000"/>
              </a:solidFill>
            </a:endParaRPr>
          </a:p>
          <a:p>
            <a:pPr marL="171450" indent="-171450">
              <a:buFont typeface="Arial"/>
              <a:buChar char="•"/>
            </a:pPr>
            <a:endParaRPr lang="sv-SE" sz="1100" dirty="0" smtClean="0">
              <a:solidFill>
                <a:srgbClr val="000000"/>
              </a:solidFill>
            </a:endParaRPr>
          </a:p>
          <a:p>
            <a:pPr marL="171450" indent="-171450">
              <a:buFont typeface="Arial"/>
              <a:buChar char="•"/>
            </a:pPr>
            <a:endParaRPr lang="sv-SE" sz="1100" dirty="0">
              <a:solidFill>
                <a:srgbClr val="000000"/>
              </a:solidFill>
            </a:endParaRPr>
          </a:p>
        </p:txBody>
      </p:sp>
      <p:sp>
        <p:nvSpPr>
          <p:cNvPr id="18" name="Rectangle 16"/>
          <p:cNvSpPr/>
          <p:nvPr/>
        </p:nvSpPr>
        <p:spPr>
          <a:xfrm>
            <a:off x="3655618" y="3620170"/>
            <a:ext cx="1294406" cy="1600038"/>
          </a:xfrm>
          <a:prstGeom prst="rect">
            <a:avLst/>
          </a:prstGeom>
          <a:solidFill>
            <a:srgbClr val="8EB4E3"/>
          </a:solidFill>
          <a:ln>
            <a:solidFill>
              <a:srgbClr val="1737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sv-SE" sz="1100" b="1" dirty="0" smtClean="0">
                <a:solidFill>
                  <a:srgbClr val="000000"/>
                </a:solidFill>
              </a:rPr>
              <a:t>Vad behöver vi ta reda på?</a:t>
            </a:r>
          </a:p>
          <a:p>
            <a:endParaRPr lang="sv-SE" sz="1100" dirty="0" smtClean="0">
              <a:solidFill>
                <a:srgbClr val="000000"/>
              </a:solidFill>
            </a:endParaRPr>
          </a:p>
          <a:p>
            <a:pPr marL="171450" indent="-171450">
              <a:buFont typeface="Arial"/>
              <a:buChar char="•"/>
            </a:pPr>
            <a:endParaRPr lang="sv-SE" sz="1100" dirty="0">
              <a:solidFill>
                <a:srgbClr val="000000"/>
              </a:solidFill>
            </a:endParaRPr>
          </a:p>
        </p:txBody>
      </p:sp>
      <p:sp>
        <p:nvSpPr>
          <p:cNvPr id="19" name="Right Arrow 24"/>
          <p:cNvSpPr/>
          <p:nvPr/>
        </p:nvSpPr>
        <p:spPr>
          <a:xfrm>
            <a:off x="772422" y="3948422"/>
            <a:ext cx="1502098" cy="929416"/>
          </a:xfrm>
          <a:prstGeom prst="rightArrow">
            <a:avLst/>
          </a:prstGeom>
          <a:solidFill>
            <a:schemeClr val="bg1"/>
          </a:solidFill>
          <a:ln>
            <a:solidFill>
              <a:srgbClr val="1737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100" b="1" dirty="0" err="1">
                <a:solidFill>
                  <a:srgbClr val="000000"/>
                </a:solidFill>
              </a:rPr>
              <a:t>Priade</a:t>
            </a:r>
            <a:r>
              <a:rPr lang="sv-SE" sz="1100" b="1" dirty="0">
                <a:solidFill>
                  <a:srgbClr val="000000"/>
                </a:solidFill>
              </a:rPr>
              <a:t> </a:t>
            </a:r>
            <a:r>
              <a:rPr lang="sv-SE" sz="1100" b="1" dirty="0" err="1">
                <a:solidFill>
                  <a:srgbClr val="000000"/>
                </a:solidFill>
              </a:rPr>
              <a:t>User</a:t>
            </a:r>
            <a:r>
              <a:rPr lang="sv-SE" sz="1100" b="1" dirty="0">
                <a:solidFill>
                  <a:srgbClr val="000000"/>
                </a:solidFill>
              </a:rPr>
              <a:t> </a:t>
            </a:r>
            <a:r>
              <a:rPr lang="sv-SE" sz="1100" b="1" dirty="0" err="1">
                <a:solidFill>
                  <a:srgbClr val="000000"/>
                </a:solidFill>
              </a:rPr>
              <a:t>stories</a:t>
            </a:r>
            <a:endParaRPr lang="sv-SE" sz="11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227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  <p:bldP spid="26" grpId="0" animBg="1"/>
      <p:bldP spid="28" grpId="0" animBg="1"/>
      <p:bldP spid="1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09963" y="2657475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v-SE" dirty="0" smtClean="0"/>
          </a:p>
          <a:p>
            <a:endParaRPr lang="sv-SE" dirty="0"/>
          </a:p>
        </p:txBody>
      </p:sp>
      <p:sp>
        <p:nvSpPr>
          <p:cNvPr id="8" name="Rectangle 7"/>
          <p:cNvSpPr/>
          <p:nvPr/>
        </p:nvSpPr>
        <p:spPr>
          <a:xfrm>
            <a:off x="211660" y="5738025"/>
            <a:ext cx="8932340" cy="463269"/>
          </a:xfrm>
          <a:prstGeom prst="rect">
            <a:avLst/>
          </a:prstGeom>
          <a:solidFill>
            <a:srgbClr val="F9FF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b="1" dirty="0" smtClean="0">
                <a:solidFill>
                  <a:srgbClr val="000000"/>
                </a:solidFill>
              </a:rPr>
              <a:t>Focusarea/ Användarområde</a:t>
            </a:r>
          </a:p>
          <a:p>
            <a:endParaRPr lang="sv-SE" sz="500" dirty="0" smtClean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99900" y="6278906"/>
            <a:ext cx="8944099" cy="569697"/>
          </a:xfrm>
          <a:prstGeom prst="rect">
            <a:avLst/>
          </a:prstGeom>
          <a:solidFill>
            <a:srgbClr val="F9FF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sv-SE" b="1" dirty="0" smtClean="0">
                <a:solidFill>
                  <a:prstClr val="black"/>
                </a:solidFill>
              </a:rPr>
              <a:t>Scenarios/ Användarfall</a:t>
            </a:r>
          </a:p>
          <a:p>
            <a:pPr lvl="0"/>
            <a:endParaRPr lang="sv-SE" sz="500" dirty="0" smtClean="0">
              <a:solidFill>
                <a:prstClr val="black"/>
              </a:solidFill>
            </a:endParaRPr>
          </a:p>
        </p:txBody>
      </p:sp>
      <p:sp>
        <p:nvSpPr>
          <p:cNvPr id="37" name="Rectangle 6"/>
          <p:cNvSpPr/>
          <p:nvPr/>
        </p:nvSpPr>
        <p:spPr>
          <a:xfrm>
            <a:off x="223834" y="474011"/>
            <a:ext cx="8920166" cy="2054013"/>
          </a:xfrm>
          <a:prstGeom prst="rect">
            <a:avLst/>
          </a:prstGeom>
          <a:solidFill>
            <a:srgbClr val="F9FF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sv-SE" b="1" dirty="0" smtClean="0">
                <a:solidFill>
                  <a:prstClr val="black"/>
                </a:solidFill>
              </a:rPr>
              <a:t>Kommande sprintar</a:t>
            </a:r>
          </a:p>
          <a:p>
            <a:pPr lvl="0"/>
            <a:endParaRPr lang="sv-SE" b="1" dirty="0" smtClean="0">
              <a:solidFill>
                <a:prstClr val="black"/>
              </a:solidFill>
            </a:endParaRPr>
          </a:p>
          <a:p>
            <a:pPr lvl="0"/>
            <a:r>
              <a:rPr lang="sv-SE" sz="1200" b="1" dirty="0" smtClean="0">
                <a:solidFill>
                  <a:prstClr val="black"/>
                </a:solidFill>
              </a:rPr>
              <a:t>På tavlan</a:t>
            </a:r>
          </a:p>
          <a:p>
            <a:pPr lvl="0"/>
            <a:endParaRPr lang="sv-SE" sz="1200" b="1" dirty="0" smtClean="0">
              <a:solidFill>
                <a:prstClr val="black"/>
              </a:solidFill>
            </a:endParaRPr>
          </a:p>
          <a:p>
            <a:pPr lvl="0"/>
            <a:endParaRPr lang="sv-SE" sz="1200" b="1" dirty="0" smtClean="0">
              <a:solidFill>
                <a:prstClr val="black"/>
              </a:solidFill>
            </a:endParaRPr>
          </a:p>
          <a:p>
            <a:pPr lvl="0"/>
            <a:r>
              <a:rPr lang="sv-SE" sz="1200" b="1" dirty="0" smtClean="0">
                <a:solidFill>
                  <a:prstClr val="black"/>
                </a:solidFill>
              </a:rPr>
              <a:t>På tur</a:t>
            </a:r>
          </a:p>
          <a:p>
            <a:pPr lvl="0"/>
            <a:endParaRPr lang="sv-SE" sz="1200" b="1" dirty="0" smtClean="0">
              <a:solidFill>
                <a:prstClr val="black"/>
              </a:solidFill>
            </a:endParaRPr>
          </a:p>
          <a:p>
            <a:pPr lvl="0"/>
            <a:endParaRPr lang="sv-SE" sz="1200" b="1" dirty="0" smtClean="0">
              <a:solidFill>
                <a:prstClr val="black"/>
              </a:solidFill>
            </a:endParaRPr>
          </a:p>
          <a:p>
            <a:pPr lvl="0"/>
            <a:r>
              <a:rPr lang="sv-SE" sz="1200" b="1" dirty="0" smtClean="0">
                <a:solidFill>
                  <a:prstClr val="black"/>
                </a:solidFill>
              </a:rPr>
              <a:t>Besluta</a:t>
            </a:r>
          </a:p>
          <a:p>
            <a:pPr lvl="0"/>
            <a:endParaRPr lang="sv-SE" dirty="0" smtClean="0">
              <a:solidFill>
                <a:prstClr val="black"/>
              </a:solidFill>
            </a:endParaRPr>
          </a:p>
        </p:txBody>
      </p:sp>
      <p:sp>
        <p:nvSpPr>
          <p:cNvPr id="39" name="Rectangle 16"/>
          <p:cNvSpPr/>
          <p:nvPr/>
        </p:nvSpPr>
        <p:spPr>
          <a:xfrm>
            <a:off x="1156159" y="1992320"/>
            <a:ext cx="1912904" cy="3804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sv-SE" sz="1400" b="1" dirty="0" smtClean="0">
              <a:solidFill>
                <a:prstClr val="black"/>
              </a:solidFill>
            </a:endParaRPr>
          </a:p>
          <a:p>
            <a:pPr lvl="0"/>
            <a:endParaRPr lang="sv-SE" sz="1400" b="1" dirty="0">
              <a:solidFill>
                <a:prstClr val="black"/>
              </a:solidFill>
            </a:endParaRPr>
          </a:p>
          <a:p>
            <a:pPr lvl="0"/>
            <a:r>
              <a:rPr lang="sv-SE" sz="1400" b="1" dirty="0" smtClean="0">
                <a:solidFill>
                  <a:prstClr val="black"/>
                </a:solidFill>
              </a:rPr>
              <a:t>F1. </a:t>
            </a:r>
            <a:r>
              <a:rPr lang="sv-SE" sz="1400" b="1" dirty="0" err="1" smtClean="0">
                <a:solidFill>
                  <a:prstClr val="black"/>
                </a:solidFill>
              </a:rPr>
              <a:t>User</a:t>
            </a:r>
            <a:r>
              <a:rPr lang="sv-SE" sz="1400" b="1" dirty="0" smtClean="0">
                <a:solidFill>
                  <a:prstClr val="black"/>
                </a:solidFill>
              </a:rPr>
              <a:t> story 4</a:t>
            </a:r>
          </a:p>
          <a:p>
            <a:pPr lvl="0"/>
            <a:endParaRPr lang="sv-SE" sz="1400" dirty="0" smtClean="0">
              <a:solidFill>
                <a:prstClr val="black"/>
              </a:solidFill>
            </a:endParaRPr>
          </a:p>
          <a:p>
            <a:pPr lvl="0"/>
            <a:endParaRPr lang="sv-SE" sz="1400" dirty="0">
              <a:solidFill>
                <a:prstClr val="black"/>
              </a:solidFill>
            </a:endParaRPr>
          </a:p>
        </p:txBody>
      </p:sp>
      <p:sp>
        <p:nvSpPr>
          <p:cNvPr id="40" name="Rectangle 16"/>
          <p:cNvSpPr/>
          <p:nvPr/>
        </p:nvSpPr>
        <p:spPr>
          <a:xfrm>
            <a:off x="3154702" y="1991862"/>
            <a:ext cx="2101513" cy="3804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sv-SE" sz="1400" b="1" dirty="0" smtClean="0">
              <a:solidFill>
                <a:prstClr val="black"/>
              </a:solidFill>
            </a:endParaRPr>
          </a:p>
          <a:p>
            <a:pPr lvl="0"/>
            <a:endParaRPr lang="sv-SE" sz="1400" b="1" dirty="0">
              <a:solidFill>
                <a:prstClr val="black"/>
              </a:solidFill>
            </a:endParaRPr>
          </a:p>
          <a:p>
            <a:pPr lvl="0"/>
            <a:r>
              <a:rPr lang="sv-SE" sz="1400" b="1" dirty="0" smtClean="0">
                <a:solidFill>
                  <a:prstClr val="black"/>
                </a:solidFill>
              </a:rPr>
              <a:t>F1: </a:t>
            </a:r>
            <a:r>
              <a:rPr lang="sv-SE" sz="1400" b="1" dirty="0" err="1" smtClean="0">
                <a:solidFill>
                  <a:prstClr val="black"/>
                </a:solidFill>
              </a:rPr>
              <a:t>User</a:t>
            </a:r>
            <a:r>
              <a:rPr lang="sv-SE" sz="1400" b="1" dirty="0" smtClean="0">
                <a:solidFill>
                  <a:prstClr val="black"/>
                </a:solidFill>
              </a:rPr>
              <a:t> story 5</a:t>
            </a:r>
          </a:p>
          <a:p>
            <a:pPr lvl="0"/>
            <a:endParaRPr lang="sv-SE" sz="1400" dirty="0" smtClean="0">
              <a:solidFill>
                <a:prstClr val="black"/>
              </a:solidFill>
            </a:endParaRPr>
          </a:p>
          <a:p>
            <a:pPr lvl="0"/>
            <a:endParaRPr lang="sv-SE" sz="1400" dirty="0">
              <a:solidFill>
                <a:prstClr val="black"/>
              </a:solidFill>
            </a:endParaRPr>
          </a:p>
        </p:txBody>
      </p:sp>
      <p:sp>
        <p:nvSpPr>
          <p:cNvPr id="41" name="Rectangle 16"/>
          <p:cNvSpPr/>
          <p:nvPr/>
        </p:nvSpPr>
        <p:spPr>
          <a:xfrm>
            <a:off x="5364905" y="1991405"/>
            <a:ext cx="2831029" cy="3804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sv-SE" sz="1400" b="1" dirty="0" smtClean="0">
              <a:solidFill>
                <a:prstClr val="black"/>
              </a:solidFill>
            </a:endParaRPr>
          </a:p>
          <a:p>
            <a:pPr lvl="0"/>
            <a:endParaRPr lang="sv-SE" sz="1400" b="1" dirty="0">
              <a:solidFill>
                <a:prstClr val="black"/>
              </a:solidFill>
            </a:endParaRPr>
          </a:p>
          <a:p>
            <a:pPr lvl="0"/>
            <a:r>
              <a:rPr lang="sv-SE" sz="1400" b="1" dirty="0" smtClean="0">
                <a:solidFill>
                  <a:prstClr val="black"/>
                </a:solidFill>
              </a:rPr>
              <a:t>Nästa focus område F4</a:t>
            </a:r>
          </a:p>
          <a:p>
            <a:pPr lvl="0"/>
            <a:endParaRPr lang="sv-SE" sz="1400" dirty="0" smtClean="0">
              <a:solidFill>
                <a:prstClr val="black"/>
              </a:solidFill>
            </a:endParaRPr>
          </a:p>
          <a:p>
            <a:pPr lvl="0"/>
            <a:endParaRPr lang="sv-SE" sz="1400" dirty="0">
              <a:solidFill>
                <a:prstClr val="black"/>
              </a:solidFill>
            </a:endParaRPr>
          </a:p>
        </p:txBody>
      </p:sp>
      <p:sp>
        <p:nvSpPr>
          <p:cNvPr id="42" name="Rectangle 16"/>
          <p:cNvSpPr/>
          <p:nvPr/>
        </p:nvSpPr>
        <p:spPr>
          <a:xfrm>
            <a:off x="1143471" y="1474502"/>
            <a:ext cx="1912904" cy="380412"/>
          </a:xfrm>
          <a:prstGeom prst="rect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sv-SE" sz="1400" b="1" dirty="0" smtClean="0">
              <a:solidFill>
                <a:prstClr val="black"/>
              </a:solidFill>
            </a:endParaRPr>
          </a:p>
          <a:p>
            <a:pPr lvl="0"/>
            <a:endParaRPr lang="sv-SE" sz="1400" b="1" dirty="0">
              <a:solidFill>
                <a:prstClr val="black"/>
              </a:solidFill>
            </a:endParaRPr>
          </a:p>
          <a:p>
            <a:pPr lvl="0"/>
            <a:r>
              <a:rPr lang="sv-SE" sz="1400" b="1" dirty="0" smtClean="0">
                <a:solidFill>
                  <a:prstClr val="black"/>
                </a:solidFill>
              </a:rPr>
              <a:t>F1: ID </a:t>
            </a:r>
            <a:r>
              <a:rPr lang="sv-SE" sz="1400" b="1" dirty="0" err="1" smtClean="0">
                <a:solidFill>
                  <a:prstClr val="black"/>
                </a:solidFill>
              </a:rPr>
              <a:t>User</a:t>
            </a:r>
            <a:r>
              <a:rPr lang="sv-SE" sz="1400" b="1" dirty="0" smtClean="0">
                <a:solidFill>
                  <a:prstClr val="black"/>
                </a:solidFill>
              </a:rPr>
              <a:t> story 2</a:t>
            </a:r>
          </a:p>
          <a:p>
            <a:pPr lvl="0"/>
            <a:endParaRPr lang="sv-SE" sz="1400" dirty="0" smtClean="0">
              <a:solidFill>
                <a:prstClr val="black"/>
              </a:solidFill>
            </a:endParaRPr>
          </a:p>
          <a:p>
            <a:pPr lvl="0"/>
            <a:endParaRPr lang="sv-SE" sz="1400" dirty="0">
              <a:solidFill>
                <a:prstClr val="black"/>
              </a:solidFill>
            </a:endParaRPr>
          </a:p>
        </p:txBody>
      </p:sp>
      <p:sp>
        <p:nvSpPr>
          <p:cNvPr id="43" name="Rectangle 16"/>
          <p:cNvSpPr/>
          <p:nvPr/>
        </p:nvSpPr>
        <p:spPr>
          <a:xfrm>
            <a:off x="3153774" y="1474045"/>
            <a:ext cx="1912904" cy="380412"/>
          </a:xfrm>
          <a:prstGeom prst="rect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sv-SE" sz="1400" b="1" dirty="0" smtClean="0">
              <a:solidFill>
                <a:prstClr val="black"/>
              </a:solidFill>
            </a:endParaRPr>
          </a:p>
          <a:p>
            <a:pPr lvl="0"/>
            <a:endParaRPr lang="sv-SE" sz="1400" b="1" dirty="0">
              <a:solidFill>
                <a:prstClr val="black"/>
              </a:solidFill>
            </a:endParaRPr>
          </a:p>
          <a:p>
            <a:pPr lvl="0"/>
            <a:r>
              <a:rPr lang="sv-SE" sz="1400" b="1" dirty="0" smtClean="0">
                <a:solidFill>
                  <a:prstClr val="black"/>
                </a:solidFill>
              </a:rPr>
              <a:t>F1: ID </a:t>
            </a:r>
            <a:r>
              <a:rPr lang="sv-SE" sz="1400" b="1" dirty="0" err="1" smtClean="0">
                <a:solidFill>
                  <a:prstClr val="black"/>
                </a:solidFill>
              </a:rPr>
              <a:t>User</a:t>
            </a:r>
            <a:r>
              <a:rPr lang="sv-SE" sz="1400" b="1" dirty="0" smtClean="0">
                <a:solidFill>
                  <a:prstClr val="black"/>
                </a:solidFill>
              </a:rPr>
              <a:t> story 3</a:t>
            </a:r>
          </a:p>
          <a:p>
            <a:pPr lvl="0"/>
            <a:endParaRPr lang="sv-SE" sz="1400" dirty="0" smtClean="0">
              <a:solidFill>
                <a:prstClr val="black"/>
              </a:solidFill>
            </a:endParaRPr>
          </a:p>
          <a:p>
            <a:pPr lvl="0"/>
            <a:endParaRPr lang="sv-SE" sz="1400" dirty="0">
              <a:solidFill>
                <a:prstClr val="black"/>
              </a:solidFill>
            </a:endParaRPr>
          </a:p>
        </p:txBody>
      </p:sp>
      <p:sp>
        <p:nvSpPr>
          <p:cNvPr id="44" name="Rectangle 16"/>
          <p:cNvSpPr/>
          <p:nvPr/>
        </p:nvSpPr>
        <p:spPr>
          <a:xfrm>
            <a:off x="5187595" y="1473587"/>
            <a:ext cx="1912904" cy="380412"/>
          </a:xfrm>
          <a:prstGeom prst="rect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sv-SE" sz="1400" b="1" dirty="0" smtClean="0">
              <a:solidFill>
                <a:prstClr val="black"/>
              </a:solidFill>
            </a:endParaRPr>
          </a:p>
          <a:p>
            <a:pPr lvl="0"/>
            <a:endParaRPr lang="sv-SE" sz="1400" b="1" dirty="0">
              <a:solidFill>
                <a:prstClr val="black"/>
              </a:solidFill>
            </a:endParaRPr>
          </a:p>
          <a:p>
            <a:pPr lvl="0"/>
            <a:r>
              <a:rPr lang="sv-SE" sz="1400" b="1" dirty="0" smtClean="0">
                <a:solidFill>
                  <a:prstClr val="black"/>
                </a:solidFill>
              </a:rPr>
              <a:t>F3: Förbereda </a:t>
            </a:r>
          </a:p>
          <a:p>
            <a:pPr lvl="0"/>
            <a:r>
              <a:rPr lang="sv-SE" sz="1400" b="1" dirty="0" err="1" smtClean="0">
                <a:solidFill>
                  <a:prstClr val="black"/>
                </a:solidFill>
              </a:rPr>
              <a:t>user</a:t>
            </a:r>
            <a:r>
              <a:rPr lang="sv-SE" sz="1400" b="1" dirty="0" smtClean="0">
                <a:solidFill>
                  <a:prstClr val="black"/>
                </a:solidFill>
              </a:rPr>
              <a:t> </a:t>
            </a:r>
            <a:r>
              <a:rPr lang="sv-SE" sz="1400" b="1" dirty="0" err="1" smtClean="0">
                <a:solidFill>
                  <a:prstClr val="black"/>
                </a:solidFill>
              </a:rPr>
              <a:t>study</a:t>
            </a:r>
            <a:endParaRPr lang="sv-SE" sz="1400" b="1" dirty="0" smtClean="0">
              <a:solidFill>
                <a:prstClr val="black"/>
              </a:solidFill>
            </a:endParaRPr>
          </a:p>
          <a:p>
            <a:pPr lvl="0"/>
            <a:endParaRPr lang="sv-SE" sz="1400" dirty="0" smtClean="0">
              <a:solidFill>
                <a:prstClr val="black"/>
              </a:solidFill>
            </a:endParaRPr>
          </a:p>
          <a:p>
            <a:pPr lvl="0"/>
            <a:endParaRPr lang="sv-SE" sz="1400" dirty="0">
              <a:solidFill>
                <a:prstClr val="black"/>
              </a:solidFill>
            </a:endParaRPr>
          </a:p>
        </p:txBody>
      </p:sp>
      <p:sp>
        <p:nvSpPr>
          <p:cNvPr id="45" name="Rectangle 16"/>
          <p:cNvSpPr/>
          <p:nvPr/>
        </p:nvSpPr>
        <p:spPr>
          <a:xfrm>
            <a:off x="7231096" y="1473130"/>
            <a:ext cx="1912904" cy="380412"/>
          </a:xfrm>
          <a:prstGeom prst="rect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sv-SE" sz="1400" b="1" dirty="0" smtClean="0">
              <a:solidFill>
                <a:prstClr val="black"/>
              </a:solidFill>
            </a:endParaRPr>
          </a:p>
          <a:p>
            <a:pPr lvl="0"/>
            <a:endParaRPr lang="sv-SE" sz="1400" b="1" dirty="0">
              <a:solidFill>
                <a:prstClr val="black"/>
              </a:solidFill>
            </a:endParaRPr>
          </a:p>
          <a:p>
            <a:pPr lvl="0"/>
            <a:r>
              <a:rPr lang="sv-SE" sz="1400" b="1" dirty="0" smtClean="0">
                <a:solidFill>
                  <a:prstClr val="black"/>
                </a:solidFill>
              </a:rPr>
              <a:t>F3: Förbereda </a:t>
            </a:r>
          </a:p>
          <a:p>
            <a:pPr lvl="0"/>
            <a:r>
              <a:rPr lang="sv-SE" sz="1400" b="1" dirty="0" err="1" smtClean="0">
                <a:solidFill>
                  <a:prstClr val="black"/>
                </a:solidFill>
              </a:rPr>
              <a:t>user</a:t>
            </a:r>
            <a:r>
              <a:rPr lang="sv-SE" sz="1400" b="1" dirty="0" smtClean="0">
                <a:solidFill>
                  <a:prstClr val="black"/>
                </a:solidFill>
              </a:rPr>
              <a:t> test</a:t>
            </a:r>
          </a:p>
          <a:p>
            <a:pPr lvl="0"/>
            <a:endParaRPr lang="sv-SE" sz="1400" dirty="0" smtClean="0">
              <a:solidFill>
                <a:prstClr val="black"/>
              </a:solidFill>
            </a:endParaRPr>
          </a:p>
          <a:p>
            <a:pPr lvl="0"/>
            <a:endParaRPr lang="sv-SE" sz="1400" dirty="0">
              <a:solidFill>
                <a:prstClr val="black"/>
              </a:solidFill>
            </a:endParaRPr>
          </a:p>
        </p:txBody>
      </p:sp>
      <p:sp>
        <p:nvSpPr>
          <p:cNvPr id="46" name="Rectangle 16"/>
          <p:cNvSpPr/>
          <p:nvPr/>
        </p:nvSpPr>
        <p:spPr>
          <a:xfrm>
            <a:off x="1168387" y="940660"/>
            <a:ext cx="1500877" cy="380412"/>
          </a:xfrm>
          <a:prstGeom prst="rect">
            <a:avLst/>
          </a:prstGeom>
          <a:solidFill>
            <a:srgbClr val="8EB4E3"/>
          </a:solidFill>
          <a:ln>
            <a:solidFill>
              <a:srgbClr val="1737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sv-SE" sz="1400" b="1" dirty="0" smtClean="0">
              <a:solidFill>
                <a:prstClr val="black"/>
              </a:solidFill>
            </a:endParaRPr>
          </a:p>
          <a:p>
            <a:pPr lvl="0"/>
            <a:endParaRPr lang="sv-SE" sz="1400" b="1" dirty="0">
              <a:solidFill>
                <a:prstClr val="black"/>
              </a:solidFill>
            </a:endParaRPr>
          </a:p>
          <a:p>
            <a:pPr lvl="0"/>
            <a:r>
              <a:rPr lang="sv-SE" sz="1400" b="1" dirty="0" smtClean="0">
                <a:solidFill>
                  <a:prstClr val="black"/>
                </a:solidFill>
              </a:rPr>
              <a:t>F2: </a:t>
            </a:r>
            <a:r>
              <a:rPr lang="sv-SE" sz="1400" b="1" dirty="0" err="1" smtClean="0">
                <a:solidFill>
                  <a:prstClr val="black"/>
                </a:solidFill>
              </a:rPr>
              <a:t>User</a:t>
            </a:r>
            <a:r>
              <a:rPr lang="sv-SE" sz="1400" b="1" dirty="0" smtClean="0">
                <a:solidFill>
                  <a:prstClr val="black"/>
                </a:solidFill>
              </a:rPr>
              <a:t> </a:t>
            </a:r>
            <a:r>
              <a:rPr lang="sv-SE" sz="1400" b="1" dirty="0" err="1" smtClean="0">
                <a:solidFill>
                  <a:prstClr val="black"/>
                </a:solidFill>
              </a:rPr>
              <a:t>study</a:t>
            </a:r>
            <a:endParaRPr lang="sv-SE" sz="1400" b="1" dirty="0" smtClean="0">
              <a:solidFill>
                <a:prstClr val="black"/>
              </a:solidFill>
            </a:endParaRPr>
          </a:p>
          <a:p>
            <a:pPr lvl="0"/>
            <a:endParaRPr lang="sv-SE" sz="1400" dirty="0" smtClean="0">
              <a:solidFill>
                <a:prstClr val="black"/>
              </a:solidFill>
            </a:endParaRPr>
          </a:p>
          <a:p>
            <a:pPr lvl="0"/>
            <a:endParaRPr lang="sv-SE" sz="1400" dirty="0">
              <a:solidFill>
                <a:prstClr val="black"/>
              </a:solidFill>
            </a:endParaRPr>
          </a:p>
        </p:txBody>
      </p:sp>
      <p:sp>
        <p:nvSpPr>
          <p:cNvPr id="47" name="Rectangle 16"/>
          <p:cNvSpPr/>
          <p:nvPr/>
        </p:nvSpPr>
        <p:spPr>
          <a:xfrm>
            <a:off x="2907773" y="917143"/>
            <a:ext cx="1912904" cy="3804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sv-SE" sz="1400" b="1" dirty="0" smtClean="0">
              <a:solidFill>
                <a:prstClr val="black"/>
              </a:solidFill>
            </a:endParaRPr>
          </a:p>
          <a:p>
            <a:pPr lvl="0"/>
            <a:endParaRPr lang="sv-SE" sz="1400" b="1" dirty="0">
              <a:solidFill>
                <a:prstClr val="black"/>
              </a:solidFill>
            </a:endParaRPr>
          </a:p>
          <a:p>
            <a:pPr lvl="0"/>
            <a:r>
              <a:rPr lang="sv-SE" sz="1400" b="1" dirty="0" smtClean="0">
                <a:solidFill>
                  <a:prstClr val="black"/>
                </a:solidFill>
              </a:rPr>
              <a:t>F1: </a:t>
            </a:r>
            <a:r>
              <a:rPr lang="sv-SE" sz="1400" b="1" dirty="0" err="1" smtClean="0">
                <a:solidFill>
                  <a:prstClr val="black"/>
                </a:solidFill>
              </a:rPr>
              <a:t>User</a:t>
            </a:r>
            <a:r>
              <a:rPr lang="sv-SE" sz="1400" b="1" dirty="0" smtClean="0">
                <a:solidFill>
                  <a:prstClr val="black"/>
                </a:solidFill>
              </a:rPr>
              <a:t> story 1</a:t>
            </a:r>
          </a:p>
          <a:p>
            <a:pPr lvl="0"/>
            <a:endParaRPr lang="sv-SE" sz="1400" dirty="0" smtClean="0">
              <a:solidFill>
                <a:prstClr val="black"/>
              </a:solidFill>
            </a:endParaRPr>
          </a:p>
          <a:p>
            <a:pPr lvl="0"/>
            <a:endParaRPr lang="sv-SE" sz="1400" dirty="0">
              <a:solidFill>
                <a:prstClr val="black"/>
              </a:solidFill>
            </a:endParaRPr>
          </a:p>
        </p:txBody>
      </p:sp>
      <p:sp>
        <p:nvSpPr>
          <p:cNvPr id="49" name="Right Arrow 8"/>
          <p:cNvSpPr/>
          <p:nvPr/>
        </p:nvSpPr>
        <p:spPr>
          <a:xfrm rot="16200000">
            <a:off x="628043" y="1493812"/>
            <a:ext cx="881869" cy="904355"/>
          </a:xfrm>
          <a:prstGeom prst="rightArrow">
            <a:avLst/>
          </a:prstGeom>
          <a:solidFill>
            <a:srgbClr val="FFFFFF"/>
          </a:solidFill>
          <a:ln>
            <a:solidFill>
              <a:srgbClr val="1737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sv-SE" sz="1100" dirty="0" smtClean="0">
                <a:solidFill>
                  <a:prstClr val="black"/>
                </a:solidFill>
              </a:rPr>
              <a:t>Användarnytta</a:t>
            </a:r>
            <a:endParaRPr lang="sv-SE" sz="1100" dirty="0">
              <a:solidFill>
                <a:prstClr val="black"/>
              </a:solidFill>
            </a:endParaRPr>
          </a:p>
        </p:txBody>
      </p:sp>
      <p:sp>
        <p:nvSpPr>
          <p:cNvPr id="50" name="Right Arrow 8"/>
          <p:cNvSpPr/>
          <p:nvPr/>
        </p:nvSpPr>
        <p:spPr>
          <a:xfrm rot="16200000">
            <a:off x="4055520" y="899792"/>
            <a:ext cx="869653" cy="904355"/>
          </a:xfrm>
          <a:prstGeom prst="rightArrow">
            <a:avLst/>
          </a:prstGeom>
          <a:solidFill>
            <a:srgbClr val="FFFFFF"/>
          </a:solidFill>
          <a:ln>
            <a:solidFill>
              <a:srgbClr val="1737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sv-SE" sz="1100" dirty="0" smtClean="0">
                <a:solidFill>
                  <a:prstClr val="black"/>
                </a:solidFill>
              </a:rPr>
              <a:t>Lösning ok</a:t>
            </a:r>
            <a:endParaRPr lang="sv-SE" sz="1100" dirty="0">
              <a:solidFill>
                <a:prstClr val="black"/>
              </a:solidFill>
            </a:endParaRPr>
          </a:p>
        </p:txBody>
      </p:sp>
      <p:sp>
        <p:nvSpPr>
          <p:cNvPr id="51" name="textruta 50"/>
          <p:cNvSpPr txBox="1"/>
          <p:nvPr/>
        </p:nvSpPr>
        <p:spPr>
          <a:xfrm>
            <a:off x="8249367" y="0"/>
            <a:ext cx="894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Planera</a:t>
            </a:r>
            <a:endParaRPr lang="sv-SE" dirty="0"/>
          </a:p>
        </p:txBody>
      </p:sp>
      <p:sp>
        <p:nvSpPr>
          <p:cNvPr id="52" name="Rectangle 19"/>
          <p:cNvSpPr/>
          <p:nvPr/>
        </p:nvSpPr>
        <p:spPr>
          <a:xfrm>
            <a:off x="223632" y="3280555"/>
            <a:ext cx="4421126" cy="1587362"/>
          </a:xfrm>
          <a:prstGeom prst="rect">
            <a:avLst/>
          </a:prstGeom>
          <a:solidFill>
            <a:srgbClr val="8EB4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sv-SE" sz="1400" b="1" dirty="0" smtClean="0">
                <a:solidFill>
                  <a:srgbClr val="000000"/>
                </a:solidFill>
              </a:rPr>
              <a:t>Beslut -&gt; På Tur </a:t>
            </a:r>
          </a:p>
          <a:p>
            <a:pPr marL="228600" indent="-228600">
              <a:buAutoNum type="alphaUcPeriod"/>
            </a:pPr>
            <a:endParaRPr lang="sv-SE" sz="300" b="1" dirty="0" smtClean="0">
              <a:solidFill>
                <a:srgbClr val="000000"/>
              </a:solidFill>
            </a:endParaRPr>
          </a:p>
          <a:p>
            <a:r>
              <a:rPr lang="sv-SE" sz="1200" b="1" dirty="0" smtClean="0">
                <a:solidFill>
                  <a:srgbClr val="000000"/>
                </a:solidFill>
              </a:rPr>
              <a:t>Prioritera utifrån användarnytta och beroenden!</a:t>
            </a:r>
          </a:p>
          <a:p>
            <a:endParaRPr lang="sv-SE" sz="300" b="1" dirty="0" smtClean="0">
              <a:solidFill>
                <a:srgbClr val="000000"/>
              </a:solidFill>
            </a:endParaRPr>
          </a:p>
          <a:p>
            <a:pPr marL="228600" indent="-228600">
              <a:buFont typeface="Arial"/>
              <a:buChar char="•"/>
            </a:pPr>
            <a:r>
              <a:rPr lang="sv-SE" sz="1200" b="1" dirty="0" smtClean="0">
                <a:solidFill>
                  <a:srgbClr val="000000"/>
                </a:solidFill>
              </a:rPr>
              <a:t>Nytt </a:t>
            </a:r>
            <a:r>
              <a:rPr lang="sv-SE" sz="1200" b="1" dirty="0" err="1" smtClean="0">
                <a:solidFill>
                  <a:srgbClr val="000000"/>
                </a:solidFill>
              </a:rPr>
              <a:t>focusområde</a:t>
            </a:r>
            <a:r>
              <a:rPr lang="sv-SE" sz="1200" b="1" dirty="0" smtClean="0">
                <a:solidFill>
                  <a:srgbClr val="000000"/>
                </a:solidFill>
              </a:rPr>
              <a:t>?</a:t>
            </a:r>
          </a:p>
          <a:p>
            <a:pPr marL="685800" lvl="1" indent="-228600">
              <a:buFont typeface="Arial"/>
              <a:buChar char="•"/>
            </a:pPr>
            <a:r>
              <a:rPr lang="sv-SE" sz="1200" b="1" dirty="0" smtClean="0">
                <a:solidFill>
                  <a:srgbClr val="000000"/>
                </a:solidFill>
              </a:rPr>
              <a:t>planera in </a:t>
            </a:r>
            <a:r>
              <a:rPr lang="sv-SE" sz="1200" b="1" dirty="0" err="1" smtClean="0">
                <a:solidFill>
                  <a:srgbClr val="000000"/>
                </a:solidFill>
              </a:rPr>
              <a:t>user</a:t>
            </a:r>
            <a:r>
              <a:rPr lang="sv-SE" sz="1200" b="1" dirty="0" smtClean="0">
                <a:solidFill>
                  <a:srgbClr val="000000"/>
                </a:solidFill>
              </a:rPr>
              <a:t> </a:t>
            </a:r>
            <a:r>
              <a:rPr lang="sv-SE" sz="1200" b="1" dirty="0" err="1" smtClean="0">
                <a:solidFill>
                  <a:srgbClr val="000000"/>
                </a:solidFill>
              </a:rPr>
              <a:t>study</a:t>
            </a:r>
            <a:r>
              <a:rPr lang="sv-SE" sz="1200" b="1" dirty="0" smtClean="0">
                <a:solidFill>
                  <a:srgbClr val="000000"/>
                </a:solidFill>
              </a:rPr>
              <a:t>, test</a:t>
            </a:r>
          </a:p>
          <a:p>
            <a:pPr marL="228600" indent="-228600">
              <a:buFont typeface="Arial"/>
              <a:buChar char="•"/>
            </a:pPr>
            <a:endParaRPr lang="sv-SE" sz="300" b="1" dirty="0" smtClean="0">
              <a:solidFill>
                <a:srgbClr val="000000"/>
              </a:solidFill>
            </a:endParaRPr>
          </a:p>
          <a:p>
            <a:pPr marL="228600" indent="-228600">
              <a:buFont typeface="Arial"/>
              <a:buChar char="•"/>
            </a:pPr>
            <a:r>
              <a:rPr lang="sv-SE" sz="1200" b="1" dirty="0" smtClean="0">
                <a:solidFill>
                  <a:srgbClr val="000000"/>
                </a:solidFill>
              </a:rPr>
              <a:t>Inom </a:t>
            </a:r>
            <a:r>
              <a:rPr lang="sv-SE" sz="1200" b="1" dirty="0" err="1" smtClean="0">
                <a:solidFill>
                  <a:srgbClr val="000000"/>
                </a:solidFill>
              </a:rPr>
              <a:t>focusområdet</a:t>
            </a:r>
            <a:r>
              <a:rPr lang="sv-SE" sz="1200" b="1" dirty="0" smtClean="0">
                <a:solidFill>
                  <a:srgbClr val="000000"/>
                </a:solidFill>
              </a:rPr>
              <a:t>: </a:t>
            </a:r>
          </a:p>
          <a:p>
            <a:pPr marL="685800" lvl="1" indent="-228600">
              <a:buFont typeface="Arial"/>
              <a:buChar char="•"/>
            </a:pPr>
            <a:r>
              <a:rPr lang="sv-SE" sz="1200" b="1" dirty="0" smtClean="0">
                <a:solidFill>
                  <a:srgbClr val="000000"/>
                </a:solidFill>
              </a:rPr>
              <a:t>Nästa </a:t>
            </a:r>
            <a:r>
              <a:rPr lang="sv-SE" sz="1200" b="1" dirty="0" err="1" smtClean="0">
                <a:solidFill>
                  <a:srgbClr val="000000"/>
                </a:solidFill>
              </a:rPr>
              <a:t>user</a:t>
            </a:r>
            <a:r>
              <a:rPr lang="sv-SE" sz="1200" b="1" dirty="0" smtClean="0">
                <a:solidFill>
                  <a:srgbClr val="000000"/>
                </a:solidFill>
              </a:rPr>
              <a:t> </a:t>
            </a:r>
            <a:r>
              <a:rPr lang="sv-SE" sz="1200" b="1" dirty="0" err="1" smtClean="0">
                <a:solidFill>
                  <a:srgbClr val="000000"/>
                </a:solidFill>
              </a:rPr>
              <a:t>storie</a:t>
            </a:r>
            <a:r>
              <a:rPr lang="sv-SE" sz="1200" b="1" dirty="0" smtClean="0">
                <a:solidFill>
                  <a:srgbClr val="000000"/>
                </a:solidFill>
              </a:rPr>
              <a:t>?</a:t>
            </a:r>
          </a:p>
          <a:p>
            <a:pPr lvl="1"/>
            <a:endParaRPr lang="sv-SE" sz="1200" b="1" dirty="0" smtClean="0">
              <a:solidFill>
                <a:srgbClr val="000000"/>
              </a:solidFill>
            </a:endParaRPr>
          </a:p>
        </p:txBody>
      </p:sp>
      <p:sp>
        <p:nvSpPr>
          <p:cNvPr id="53" name="Rectangle 19"/>
          <p:cNvSpPr/>
          <p:nvPr/>
        </p:nvSpPr>
        <p:spPr>
          <a:xfrm>
            <a:off x="4703552" y="3268797"/>
            <a:ext cx="4440448" cy="1599119"/>
          </a:xfrm>
          <a:prstGeom prst="rect">
            <a:avLst/>
          </a:prstGeom>
          <a:solidFill>
            <a:srgbClr val="8EB4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sv-SE" sz="1400" b="1" dirty="0" smtClean="0">
                <a:solidFill>
                  <a:srgbClr val="000000"/>
                </a:solidFill>
              </a:rPr>
              <a:t>På tur -&gt; På tavlan</a:t>
            </a:r>
          </a:p>
          <a:p>
            <a:endParaRPr lang="sv-SE" sz="300" b="1" dirty="0" smtClean="0">
              <a:solidFill>
                <a:srgbClr val="000000"/>
              </a:solidFill>
            </a:endParaRPr>
          </a:p>
          <a:p>
            <a:pPr marL="228600" indent="-228600">
              <a:buFont typeface="Arial"/>
              <a:buChar char="•"/>
            </a:pPr>
            <a:r>
              <a:rPr lang="sv-SE" sz="1200" b="1" dirty="0" err="1" smtClean="0">
                <a:solidFill>
                  <a:srgbClr val="000000"/>
                </a:solidFill>
              </a:rPr>
              <a:t>User</a:t>
            </a:r>
            <a:r>
              <a:rPr lang="sv-SE" sz="1200" b="1" dirty="0" smtClean="0">
                <a:solidFill>
                  <a:srgbClr val="000000"/>
                </a:solidFill>
              </a:rPr>
              <a:t> story - Interaktionsdesign färdig</a:t>
            </a:r>
          </a:p>
          <a:p>
            <a:pPr marL="685800" lvl="1" indent="-228600">
              <a:buFont typeface="Arial"/>
              <a:buChar char="•"/>
            </a:pPr>
            <a:r>
              <a:rPr lang="sv-SE" sz="1200" b="1" dirty="0" smtClean="0">
                <a:solidFill>
                  <a:srgbClr val="000000"/>
                </a:solidFill>
              </a:rPr>
              <a:t>Lösning/ ID ok?</a:t>
            </a:r>
          </a:p>
          <a:p>
            <a:pPr marL="1143000" lvl="2" indent="-228600">
              <a:buFont typeface="Arial"/>
              <a:buChar char="•"/>
            </a:pPr>
            <a:r>
              <a:rPr lang="sv-SE" sz="1200" b="1" dirty="0" smtClean="0">
                <a:solidFill>
                  <a:srgbClr val="000000"/>
                </a:solidFill>
              </a:rPr>
              <a:t>Flytta till På tavlan.</a:t>
            </a:r>
          </a:p>
          <a:p>
            <a:pPr marL="1143000" lvl="2" indent="-228600">
              <a:buFont typeface="Arial"/>
              <a:buChar char="•"/>
            </a:pPr>
            <a:endParaRPr lang="sv-SE" sz="300" b="1" dirty="0" smtClean="0">
              <a:solidFill>
                <a:srgbClr val="000000"/>
              </a:solidFill>
            </a:endParaRPr>
          </a:p>
          <a:p>
            <a:pPr marL="228600" indent="-228600">
              <a:buFont typeface="Arial"/>
              <a:buChar char="•"/>
            </a:pPr>
            <a:r>
              <a:rPr lang="sv-SE" sz="1200" b="1" dirty="0" smtClean="0">
                <a:solidFill>
                  <a:srgbClr val="000000"/>
                </a:solidFill>
              </a:rPr>
              <a:t>Förberett </a:t>
            </a:r>
            <a:r>
              <a:rPr lang="sv-SE" sz="1200" b="1" dirty="0" err="1" smtClean="0">
                <a:solidFill>
                  <a:srgbClr val="000000"/>
                </a:solidFill>
              </a:rPr>
              <a:t>User</a:t>
            </a:r>
            <a:r>
              <a:rPr lang="sv-SE" sz="1200" b="1" dirty="0" smtClean="0">
                <a:solidFill>
                  <a:srgbClr val="000000"/>
                </a:solidFill>
              </a:rPr>
              <a:t> test, </a:t>
            </a:r>
            <a:r>
              <a:rPr lang="sv-SE" sz="1200" b="1" dirty="0" err="1" smtClean="0">
                <a:solidFill>
                  <a:srgbClr val="000000"/>
                </a:solidFill>
              </a:rPr>
              <a:t>User</a:t>
            </a:r>
            <a:r>
              <a:rPr lang="sv-SE" sz="1200" b="1" dirty="0" smtClean="0">
                <a:solidFill>
                  <a:srgbClr val="000000"/>
                </a:solidFill>
              </a:rPr>
              <a:t> </a:t>
            </a:r>
            <a:r>
              <a:rPr lang="sv-SE" sz="1200" b="1" dirty="0" err="1" smtClean="0">
                <a:solidFill>
                  <a:srgbClr val="000000"/>
                </a:solidFill>
              </a:rPr>
              <a:t>study</a:t>
            </a:r>
            <a:endParaRPr lang="sv-SE" sz="1200" b="1" dirty="0" smtClean="0">
              <a:solidFill>
                <a:srgbClr val="000000"/>
              </a:solidFill>
            </a:endParaRPr>
          </a:p>
          <a:p>
            <a:pPr marL="685800" lvl="1" indent="-228600">
              <a:buFont typeface="Arial"/>
              <a:buChar char="•"/>
            </a:pPr>
            <a:r>
              <a:rPr lang="sv-SE" sz="1200" b="1" dirty="0" smtClean="0">
                <a:solidFill>
                  <a:srgbClr val="000000"/>
                </a:solidFill>
              </a:rPr>
              <a:t>Förberedelser ok?</a:t>
            </a:r>
          </a:p>
          <a:p>
            <a:pPr marL="1143000" lvl="2" indent="-228600">
              <a:buFont typeface="Arial"/>
              <a:buChar char="•"/>
            </a:pPr>
            <a:r>
              <a:rPr lang="sv-SE" sz="1200" b="1" dirty="0" smtClean="0">
                <a:solidFill>
                  <a:srgbClr val="000000"/>
                </a:solidFill>
              </a:rPr>
              <a:t>Flytta till På tavlan</a:t>
            </a:r>
          </a:p>
          <a:p>
            <a:pPr marL="1143000" lvl="2" indent="-228600">
              <a:buFont typeface="+mj-lt"/>
              <a:buAutoNum type="arabicPeriod"/>
            </a:pPr>
            <a:endParaRPr lang="sv-SE" sz="1200" dirty="0" smtClean="0">
              <a:solidFill>
                <a:srgbClr val="000000"/>
              </a:solidFill>
            </a:endParaRPr>
          </a:p>
        </p:txBody>
      </p:sp>
      <p:sp>
        <p:nvSpPr>
          <p:cNvPr id="54" name="Rectangle 19"/>
          <p:cNvSpPr/>
          <p:nvPr/>
        </p:nvSpPr>
        <p:spPr>
          <a:xfrm>
            <a:off x="223165" y="2645150"/>
            <a:ext cx="8920835" cy="553095"/>
          </a:xfrm>
          <a:prstGeom prst="rect">
            <a:avLst/>
          </a:prstGeom>
          <a:solidFill>
            <a:srgbClr val="8EB4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sv-SE" b="1" dirty="0" smtClean="0">
                <a:solidFill>
                  <a:prstClr val="black"/>
                </a:solidFill>
              </a:rPr>
              <a:t>Planering</a:t>
            </a:r>
            <a:endParaRPr lang="sv-SE" b="1" dirty="0">
              <a:solidFill>
                <a:prstClr val="black"/>
              </a:solidFill>
            </a:endParaRPr>
          </a:p>
        </p:txBody>
      </p:sp>
      <p:sp>
        <p:nvSpPr>
          <p:cNvPr id="56" name="Rectangle 19"/>
          <p:cNvSpPr/>
          <p:nvPr/>
        </p:nvSpPr>
        <p:spPr>
          <a:xfrm>
            <a:off x="234925" y="4938465"/>
            <a:ext cx="4421126" cy="740314"/>
          </a:xfrm>
          <a:prstGeom prst="rect">
            <a:avLst/>
          </a:prstGeom>
          <a:solidFill>
            <a:srgbClr val="8EB4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1"/>
            <a:r>
              <a:rPr lang="sv-SE" sz="1200" b="1" dirty="0" smtClean="0">
                <a:solidFill>
                  <a:srgbClr val="000000"/>
                </a:solidFill>
              </a:rPr>
              <a:t>-&gt; Beslut</a:t>
            </a:r>
          </a:p>
          <a:p>
            <a:pPr lvl="1"/>
            <a:endParaRPr lang="sv-SE" sz="1200" b="1" dirty="0" smtClean="0">
              <a:solidFill>
                <a:srgbClr val="000000"/>
              </a:solidFill>
            </a:endParaRPr>
          </a:p>
        </p:txBody>
      </p:sp>
      <p:sp>
        <p:nvSpPr>
          <p:cNvPr id="57" name="Right Arrow 8"/>
          <p:cNvSpPr/>
          <p:nvPr/>
        </p:nvSpPr>
        <p:spPr>
          <a:xfrm rot="16200000">
            <a:off x="3567076" y="5044576"/>
            <a:ext cx="1070459" cy="904355"/>
          </a:xfrm>
          <a:prstGeom prst="rightArrow">
            <a:avLst/>
          </a:prstGeom>
          <a:solidFill>
            <a:srgbClr val="FFFFFF"/>
          </a:solidFill>
          <a:ln>
            <a:solidFill>
              <a:srgbClr val="1737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sv-SE" sz="1100" dirty="0" smtClean="0">
                <a:solidFill>
                  <a:prstClr val="black"/>
                </a:solidFill>
              </a:rPr>
              <a:t>Fyll på</a:t>
            </a:r>
            <a:endParaRPr lang="sv-SE" sz="11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42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2" grpId="0" animBg="1"/>
      <p:bldP spid="53" grpId="0" animBg="1"/>
      <p:bldP spid="56" grpId="0" animBg="1"/>
      <p:bldP spid="5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09963" y="2657475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v-SE" dirty="0" smtClean="0"/>
          </a:p>
          <a:p>
            <a:endParaRPr lang="sv-SE" dirty="0"/>
          </a:p>
        </p:txBody>
      </p:sp>
      <p:sp>
        <p:nvSpPr>
          <p:cNvPr id="8" name="Rectangle 7"/>
          <p:cNvSpPr/>
          <p:nvPr/>
        </p:nvSpPr>
        <p:spPr>
          <a:xfrm>
            <a:off x="211660" y="5738025"/>
            <a:ext cx="8932340" cy="463269"/>
          </a:xfrm>
          <a:prstGeom prst="rect">
            <a:avLst/>
          </a:prstGeom>
          <a:solidFill>
            <a:srgbClr val="F9FF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b="1" dirty="0" smtClean="0">
                <a:solidFill>
                  <a:srgbClr val="000000"/>
                </a:solidFill>
              </a:rPr>
              <a:t>Focusarea/ Användarområde</a:t>
            </a:r>
          </a:p>
          <a:p>
            <a:endParaRPr lang="sv-SE" sz="500" dirty="0" smtClean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99900" y="6278906"/>
            <a:ext cx="8944099" cy="569697"/>
          </a:xfrm>
          <a:prstGeom prst="rect">
            <a:avLst/>
          </a:prstGeom>
          <a:solidFill>
            <a:srgbClr val="F9FF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sv-SE" b="1" dirty="0" smtClean="0">
                <a:solidFill>
                  <a:prstClr val="black"/>
                </a:solidFill>
              </a:rPr>
              <a:t>Scenarios/ Användarfall</a:t>
            </a:r>
          </a:p>
          <a:p>
            <a:pPr lvl="0"/>
            <a:endParaRPr lang="sv-SE" sz="500" dirty="0" smtClean="0">
              <a:solidFill>
                <a:prstClr val="black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35855" y="2763189"/>
            <a:ext cx="8908145" cy="2880772"/>
          </a:xfrm>
          <a:prstGeom prst="rect">
            <a:avLst/>
          </a:prstGeom>
          <a:solidFill>
            <a:srgbClr val="8EB4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sv-SE" b="1" dirty="0" smtClean="0">
                <a:solidFill>
                  <a:srgbClr val="000000"/>
                </a:solidFill>
              </a:rPr>
              <a:t>Planering</a:t>
            </a:r>
          </a:p>
          <a:p>
            <a:endParaRPr lang="sv-SE" sz="500" b="1" dirty="0" smtClean="0">
              <a:solidFill>
                <a:srgbClr val="000000"/>
              </a:solidFill>
            </a:endParaRPr>
          </a:p>
        </p:txBody>
      </p:sp>
      <p:sp>
        <p:nvSpPr>
          <p:cNvPr id="37" name="Rectangle 6"/>
          <p:cNvSpPr/>
          <p:nvPr/>
        </p:nvSpPr>
        <p:spPr>
          <a:xfrm>
            <a:off x="223834" y="474011"/>
            <a:ext cx="8920166" cy="2218629"/>
          </a:xfrm>
          <a:prstGeom prst="rect">
            <a:avLst/>
          </a:prstGeom>
          <a:solidFill>
            <a:srgbClr val="F9FF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sv-SE" b="1" dirty="0" smtClean="0">
                <a:solidFill>
                  <a:prstClr val="black"/>
                </a:solidFill>
              </a:rPr>
              <a:t>Kommande sprintar</a:t>
            </a:r>
          </a:p>
          <a:p>
            <a:pPr lvl="0"/>
            <a:endParaRPr lang="sv-SE" b="1" dirty="0" smtClean="0">
              <a:solidFill>
                <a:prstClr val="black"/>
              </a:solidFill>
            </a:endParaRPr>
          </a:p>
          <a:p>
            <a:pPr lvl="0"/>
            <a:r>
              <a:rPr lang="sv-SE" sz="1200" b="1" dirty="0" smtClean="0">
                <a:solidFill>
                  <a:prstClr val="black"/>
                </a:solidFill>
              </a:rPr>
              <a:t>På tavlan</a:t>
            </a:r>
          </a:p>
          <a:p>
            <a:pPr lvl="0"/>
            <a:endParaRPr lang="sv-SE" sz="1200" b="1" dirty="0" smtClean="0">
              <a:solidFill>
                <a:prstClr val="black"/>
              </a:solidFill>
            </a:endParaRPr>
          </a:p>
          <a:p>
            <a:pPr lvl="0"/>
            <a:endParaRPr lang="sv-SE" sz="1200" b="1" dirty="0" smtClean="0">
              <a:solidFill>
                <a:prstClr val="black"/>
              </a:solidFill>
            </a:endParaRPr>
          </a:p>
          <a:p>
            <a:pPr lvl="0"/>
            <a:r>
              <a:rPr lang="sv-SE" sz="1200" b="1" dirty="0" smtClean="0">
                <a:solidFill>
                  <a:prstClr val="black"/>
                </a:solidFill>
              </a:rPr>
              <a:t>På tur</a:t>
            </a:r>
          </a:p>
          <a:p>
            <a:pPr lvl="0"/>
            <a:endParaRPr lang="sv-SE" sz="1200" b="1" dirty="0" smtClean="0">
              <a:solidFill>
                <a:prstClr val="black"/>
              </a:solidFill>
            </a:endParaRPr>
          </a:p>
          <a:p>
            <a:pPr lvl="0"/>
            <a:endParaRPr lang="sv-SE" sz="1200" b="1" dirty="0" smtClean="0">
              <a:solidFill>
                <a:prstClr val="black"/>
              </a:solidFill>
            </a:endParaRPr>
          </a:p>
          <a:p>
            <a:pPr lvl="0"/>
            <a:r>
              <a:rPr lang="sv-SE" sz="1200" b="1" dirty="0" smtClean="0">
                <a:solidFill>
                  <a:prstClr val="black"/>
                </a:solidFill>
              </a:rPr>
              <a:t>Besluta</a:t>
            </a:r>
          </a:p>
          <a:p>
            <a:pPr lvl="0"/>
            <a:endParaRPr lang="sv-SE" dirty="0" smtClean="0">
              <a:solidFill>
                <a:prstClr val="black"/>
              </a:solidFill>
            </a:endParaRPr>
          </a:p>
          <a:p>
            <a:pPr lvl="0"/>
            <a:endParaRPr lang="sv-SE" dirty="0">
              <a:solidFill>
                <a:prstClr val="black"/>
              </a:solidFill>
            </a:endParaRPr>
          </a:p>
        </p:txBody>
      </p:sp>
      <p:sp>
        <p:nvSpPr>
          <p:cNvPr id="39" name="Rectangle 16"/>
          <p:cNvSpPr/>
          <p:nvPr/>
        </p:nvSpPr>
        <p:spPr>
          <a:xfrm>
            <a:off x="1156159" y="1992320"/>
            <a:ext cx="1912904" cy="3804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sv-SE" sz="1400" b="1" dirty="0" smtClean="0">
              <a:solidFill>
                <a:prstClr val="black"/>
              </a:solidFill>
            </a:endParaRPr>
          </a:p>
          <a:p>
            <a:pPr lvl="0"/>
            <a:endParaRPr lang="sv-SE" sz="1400" b="1" dirty="0">
              <a:solidFill>
                <a:prstClr val="black"/>
              </a:solidFill>
            </a:endParaRPr>
          </a:p>
          <a:p>
            <a:pPr lvl="0"/>
            <a:r>
              <a:rPr lang="sv-SE" sz="1400" b="1" dirty="0" smtClean="0">
                <a:solidFill>
                  <a:prstClr val="black"/>
                </a:solidFill>
              </a:rPr>
              <a:t>F1. </a:t>
            </a:r>
            <a:r>
              <a:rPr lang="sv-SE" sz="1400" b="1" dirty="0" err="1" smtClean="0">
                <a:solidFill>
                  <a:prstClr val="black"/>
                </a:solidFill>
              </a:rPr>
              <a:t>User</a:t>
            </a:r>
            <a:r>
              <a:rPr lang="sv-SE" sz="1400" b="1" dirty="0" smtClean="0">
                <a:solidFill>
                  <a:prstClr val="black"/>
                </a:solidFill>
              </a:rPr>
              <a:t> story 4</a:t>
            </a:r>
          </a:p>
          <a:p>
            <a:pPr lvl="0"/>
            <a:endParaRPr lang="sv-SE" sz="1400" dirty="0" smtClean="0">
              <a:solidFill>
                <a:prstClr val="black"/>
              </a:solidFill>
            </a:endParaRPr>
          </a:p>
          <a:p>
            <a:pPr lvl="0"/>
            <a:endParaRPr lang="sv-SE" sz="1400" dirty="0">
              <a:solidFill>
                <a:prstClr val="black"/>
              </a:solidFill>
            </a:endParaRPr>
          </a:p>
        </p:txBody>
      </p:sp>
      <p:sp>
        <p:nvSpPr>
          <p:cNvPr id="40" name="Rectangle 16"/>
          <p:cNvSpPr/>
          <p:nvPr/>
        </p:nvSpPr>
        <p:spPr>
          <a:xfrm>
            <a:off x="3154702" y="1991862"/>
            <a:ext cx="2101513" cy="3804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sv-SE" sz="1400" b="1" dirty="0" smtClean="0">
              <a:solidFill>
                <a:prstClr val="black"/>
              </a:solidFill>
            </a:endParaRPr>
          </a:p>
          <a:p>
            <a:pPr lvl="0"/>
            <a:endParaRPr lang="sv-SE" sz="1400" b="1" dirty="0">
              <a:solidFill>
                <a:prstClr val="black"/>
              </a:solidFill>
            </a:endParaRPr>
          </a:p>
          <a:p>
            <a:pPr lvl="0"/>
            <a:r>
              <a:rPr lang="sv-SE" sz="1400" b="1" dirty="0" smtClean="0">
                <a:solidFill>
                  <a:prstClr val="black"/>
                </a:solidFill>
              </a:rPr>
              <a:t>F1: </a:t>
            </a:r>
            <a:r>
              <a:rPr lang="sv-SE" sz="1400" b="1" dirty="0" err="1" smtClean="0">
                <a:solidFill>
                  <a:prstClr val="black"/>
                </a:solidFill>
              </a:rPr>
              <a:t>User</a:t>
            </a:r>
            <a:r>
              <a:rPr lang="sv-SE" sz="1400" b="1" dirty="0" smtClean="0">
                <a:solidFill>
                  <a:prstClr val="black"/>
                </a:solidFill>
              </a:rPr>
              <a:t> story 5</a:t>
            </a:r>
          </a:p>
          <a:p>
            <a:pPr lvl="0"/>
            <a:endParaRPr lang="sv-SE" sz="1400" dirty="0" smtClean="0">
              <a:solidFill>
                <a:prstClr val="black"/>
              </a:solidFill>
            </a:endParaRPr>
          </a:p>
          <a:p>
            <a:pPr lvl="0"/>
            <a:endParaRPr lang="sv-SE" sz="1400" dirty="0">
              <a:solidFill>
                <a:prstClr val="black"/>
              </a:solidFill>
            </a:endParaRPr>
          </a:p>
        </p:txBody>
      </p:sp>
      <p:sp>
        <p:nvSpPr>
          <p:cNvPr id="41" name="Rectangle 16"/>
          <p:cNvSpPr/>
          <p:nvPr/>
        </p:nvSpPr>
        <p:spPr>
          <a:xfrm>
            <a:off x="5364905" y="1991405"/>
            <a:ext cx="2831029" cy="3804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sv-SE" sz="1400" b="1" dirty="0" smtClean="0">
              <a:solidFill>
                <a:prstClr val="black"/>
              </a:solidFill>
            </a:endParaRPr>
          </a:p>
          <a:p>
            <a:pPr lvl="0"/>
            <a:endParaRPr lang="sv-SE" sz="1400" b="1" dirty="0">
              <a:solidFill>
                <a:prstClr val="black"/>
              </a:solidFill>
            </a:endParaRPr>
          </a:p>
          <a:p>
            <a:pPr lvl="0"/>
            <a:r>
              <a:rPr lang="sv-SE" sz="1400" b="1" dirty="0" smtClean="0">
                <a:solidFill>
                  <a:prstClr val="black"/>
                </a:solidFill>
              </a:rPr>
              <a:t>Nästa focus område F4</a:t>
            </a:r>
          </a:p>
          <a:p>
            <a:pPr lvl="0"/>
            <a:endParaRPr lang="sv-SE" sz="1400" dirty="0" smtClean="0">
              <a:solidFill>
                <a:prstClr val="black"/>
              </a:solidFill>
            </a:endParaRPr>
          </a:p>
          <a:p>
            <a:pPr lvl="0"/>
            <a:endParaRPr lang="sv-SE" sz="1400" dirty="0">
              <a:solidFill>
                <a:prstClr val="black"/>
              </a:solidFill>
            </a:endParaRPr>
          </a:p>
        </p:txBody>
      </p:sp>
      <p:sp>
        <p:nvSpPr>
          <p:cNvPr id="42" name="Rectangle 16"/>
          <p:cNvSpPr/>
          <p:nvPr/>
        </p:nvSpPr>
        <p:spPr>
          <a:xfrm>
            <a:off x="1143471" y="1474502"/>
            <a:ext cx="1912904" cy="380412"/>
          </a:xfrm>
          <a:prstGeom prst="rect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sv-SE" sz="1400" b="1" dirty="0" smtClean="0">
              <a:solidFill>
                <a:prstClr val="black"/>
              </a:solidFill>
            </a:endParaRPr>
          </a:p>
          <a:p>
            <a:pPr lvl="0"/>
            <a:endParaRPr lang="sv-SE" sz="1400" b="1" dirty="0">
              <a:solidFill>
                <a:prstClr val="black"/>
              </a:solidFill>
            </a:endParaRPr>
          </a:p>
          <a:p>
            <a:pPr lvl="0"/>
            <a:r>
              <a:rPr lang="sv-SE" sz="1400" b="1" dirty="0" smtClean="0">
                <a:solidFill>
                  <a:prstClr val="black"/>
                </a:solidFill>
              </a:rPr>
              <a:t>F1: ID </a:t>
            </a:r>
            <a:r>
              <a:rPr lang="sv-SE" sz="1400" b="1" dirty="0" err="1" smtClean="0">
                <a:solidFill>
                  <a:prstClr val="black"/>
                </a:solidFill>
              </a:rPr>
              <a:t>User</a:t>
            </a:r>
            <a:r>
              <a:rPr lang="sv-SE" sz="1400" b="1" dirty="0" smtClean="0">
                <a:solidFill>
                  <a:prstClr val="black"/>
                </a:solidFill>
              </a:rPr>
              <a:t> story 2</a:t>
            </a:r>
          </a:p>
          <a:p>
            <a:pPr lvl="0"/>
            <a:endParaRPr lang="sv-SE" sz="1400" dirty="0" smtClean="0">
              <a:solidFill>
                <a:prstClr val="black"/>
              </a:solidFill>
            </a:endParaRPr>
          </a:p>
          <a:p>
            <a:pPr lvl="0"/>
            <a:endParaRPr lang="sv-SE" sz="1400" dirty="0">
              <a:solidFill>
                <a:prstClr val="black"/>
              </a:solidFill>
            </a:endParaRPr>
          </a:p>
        </p:txBody>
      </p:sp>
      <p:sp>
        <p:nvSpPr>
          <p:cNvPr id="43" name="Rectangle 16"/>
          <p:cNvSpPr/>
          <p:nvPr/>
        </p:nvSpPr>
        <p:spPr>
          <a:xfrm>
            <a:off x="3153774" y="1474045"/>
            <a:ext cx="1912904" cy="380412"/>
          </a:xfrm>
          <a:prstGeom prst="rect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sv-SE" sz="1400" b="1" dirty="0" smtClean="0">
              <a:solidFill>
                <a:prstClr val="black"/>
              </a:solidFill>
            </a:endParaRPr>
          </a:p>
          <a:p>
            <a:pPr lvl="0"/>
            <a:endParaRPr lang="sv-SE" sz="1400" b="1" dirty="0">
              <a:solidFill>
                <a:prstClr val="black"/>
              </a:solidFill>
            </a:endParaRPr>
          </a:p>
          <a:p>
            <a:pPr lvl="0"/>
            <a:r>
              <a:rPr lang="sv-SE" sz="1400" b="1" dirty="0" smtClean="0">
                <a:solidFill>
                  <a:prstClr val="black"/>
                </a:solidFill>
              </a:rPr>
              <a:t>F1: ID </a:t>
            </a:r>
            <a:r>
              <a:rPr lang="sv-SE" sz="1400" b="1" dirty="0" err="1" smtClean="0">
                <a:solidFill>
                  <a:prstClr val="black"/>
                </a:solidFill>
              </a:rPr>
              <a:t>User</a:t>
            </a:r>
            <a:r>
              <a:rPr lang="sv-SE" sz="1400" b="1" dirty="0" smtClean="0">
                <a:solidFill>
                  <a:prstClr val="black"/>
                </a:solidFill>
              </a:rPr>
              <a:t> story 3</a:t>
            </a:r>
          </a:p>
          <a:p>
            <a:pPr lvl="0"/>
            <a:endParaRPr lang="sv-SE" sz="1400" dirty="0" smtClean="0">
              <a:solidFill>
                <a:prstClr val="black"/>
              </a:solidFill>
            </a:endParaRPr>
          </a:p>
          <a:p>
            <a:pPr lvl="0"/>
            <a:endParaRPr lang="sv-SE" sz="1400" dirty="0">
              <a:solidFill>
                <a:prstClr val="black"/>
              </a:solidFill>
            </a:endParaRPr>
          </a:p>
        </p:txBody>
      </p:sp>
      <p:sp>
        <p:nvSpPr>
          <p:cNvPr id="44" name="Rectangle 16"/>
          <p:cNvSpPr/>
          <p:nvPr/>
        </p:nvSpPr>
        <p:spPr>
          <a:xfrm>
            <a:off x="5187595" y="1473587"/>
            <a:ext cx="1912904" cy="380412"/>
          </a:xfrm>
          <a:prstGeom prst="rect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sv-SE" sz="1400" b="1" dirty="0" smtClean="0">
              <a:solidFill>
                <a:prstClr val="black"/>
              </a:solidFill>
            </a:endParaRPr>
          </a:p>
          <a:p>
            <a:pPr lvl="0"/>
            <a:endParaRPr lang="sv-SE" sz="1400" b="1" dirty="0">
              <a:solidFill>
                <a:prstClr val="black"/>
              </a:solidFill>
            </a:endParaRPr>
          </a:p>
          <a:p>
            <a:pPr lvl="0"/>
            <a:r>
              <a:rPr lang="sv-SE" sz="1400" b="1" dirty="0" smtClean="0">
                <a:solidFill>
                  <a:prstClr val="black"/>
                </a:solidFill>
              </a:rPr>
              <a:t>F3: Förbereda </a:t>
            </a:r>
          </a:p>
          <a:p>
            <a:pPr lvl="0"/>
            <a:r>
              <a:rPr lang="sv-SE" sz="1400" b="1" dirty="0" err="1" smtClean="0">
                <a:solidFill>
                  <a:prstClr val="black"/>
                </a:solidFill>
              </a:rPr>
              <a:t>user</a:t>
            </a:r>
            <a:r>
              <a:rPr lang="sv-SE" sz="1400" b="1" dirty="0" smtClean="0">
                <a:solidFill>
                  <a:prstClr val="black"/>
                </a:solidFill>
              </a:rPr>
              <a:t> </a:t>
            </a:r>
            <a:r>
              <a:rPr lang="sv-SE" sz="1400" b="1" dirty="0" err="1" smtClean="0">
                <a:solidFill>
                  <a:prstClr val="black"/>
                </a:solidFill>
              </a:rPr>
              <a:t>study</a:t>
            </a:r>
            <a:endParaRPr lang="sv-SE" sz="1400" b="1" dirty="0" smtClean="0">
              <a:solidFill>
                <a:prstClr val="black"/>
              </a:solidFill>
            </a:endParaRPr>
          </a:p>
          <a:p>
            <a:pPr lvl="0"/>
            <a:endParaRPr lang="sv-SE" sz="1400" dirty="0" smtClean="0">
              <a:solidFill>
                <a:prstClr val="black"/>
              </a:solidFill>
            </a:endParaRPr>
          </a:p>
          <a:p>
            <a:pPr lvl="0"/>
            <a:endParaRPr lang="sv-SE" sz="1400" dirty="0">
              <a:solidFill>
                <a:prstClr val="black"/>
              </a:solidFill>
            </a:endParaRPr>
          </a:p>
        </p:txBody>
      </p:sp>
      <p:sp>
        <p:nvSpPr>
          <p:cNvPr id="45" name="Rectangle 16"/>
          <p:cNvSpPr/>
          <p:nvPr/>
        </p:nvSpPr>
        <p:spPr>
          <a:xfrm>
            <a:off x="7231096" y="1473130"/>
            <a:ext cx="1912904" cy="380412"/>
          </a:xfrm>
          <a:prstGeom prst="rect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sv-SE" sz="1400" b="1" dirty="0" smtClean="0">
              <a:solidFill>
                <a:prstClr val="black"/>
              </a:solidFill>
            </a:endParaRPr>
          </a:p>
          <a:p>
            <a:pPr lvl="0"/>
            <a:endParaRPr lang="sv-SE" sz="1400" b="1" dirty="0">
              <a:solidFill>
                <a:prstClr val="black"/>
              </a:solidFill>
            </a:endParaRPr>
          </a:p>
          <a:p>
            <a:pPr lvl="0"/>
            <a:r>
              <a:rPr lang="sv-SE" sz="1400" b="1" dirty="0" smtClean="0">
                <a:solidFill>
                  <a:prstClr val="black"/>
                </a:solidFill>
              </a:rPr>
              <a:t>F3: Förbereda </a:t>
            </a:r>
          </a:p>
          <a:p>
            <a:pPr lvl="0"/>
            <a:r>
              <a:rPr lang="sv-SE" sz="1400" b="1" dirty="0" err="1" smtClean="0">
                <a:solidFill>
                  <a:prstClr val="black"/>
                </a:solidFill>
              </a:rPr>
              <a:t>user</a:t>
            </a:r>
            <a:r>
              <a:rPr lang="sv-SE" sz="1400" b="1" dirty="0" smtClean="0">
                <a:solidFill>
                  <a:prstClr val="black"/>
                </a:solidFill>
              </a:rPr>
              <a:t> test</a:t>
            </a:r>
          </a:p>
          <a:p>
            <a:pPr lvl="0"/>
            <a:endParaRPr lang="sv-SE" sz="1400" dirty="0" smtClean="0">
              <a:solidFill>
                <a:prstClr val="black"/>
              </a:solidFill>
            </a:endParaRPr>
          </a:p>
          <a:p>
            <a:pPr lvl="0"/>
            <a:endParaRPr lang="sv-SE" sz="1400" dirty="0">
              <a:solidFill>
                <a:prstClr val="black"/>
              </a:solidFill>
            </a:endParaRPr>
          </a:p>
        </p:txBody>
      </p:sp>
      <p:sp>
        <p:nvSpPr>
          <p:cNvPr id="46" name="Rectangle 16"/>
          <p:cNvSpPr/>
          <p:nvPr/>
        </p:nvSpPr>
        <p:spPr>
          <a:xfrm>
            <a:off x="1168387" y="940660"/>
            <a:ext cx="1500877" cy="380412"/>
          </a:xfrm>
          <a:prstGeom prst="rect">
            <a:avLst/>
          </a:prstGeom>
          <a:solidFill>
            <a:srgbClr val="8EB4E3"/>
          </a:solidFill>
          <a:ln>
            <a:solidFill>
              <a:srgbClr val="1737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sv-SE" sz="1400" b="1" dirty="0" smtClean="0">
              <a:solidFill>
                <a:prstClr val="black"/>
              </a:solidFill>
            </a:endParaRPr>
          </a:p>
          <a:p>
            <a:pPr lvl="0"/>
            <a:endParaRPr lang="sv-SE" sz="1400" b="1" dirty="0">
              <a:solidFill>
                <a:prstClr val="black"/>
              </a:solidFill>
            </a:endParaRPr>
          </a:p>
          <a:p>
            <a:pPr lvl="0"/>
            <a:r>
              <a:rPr lang="sv-SE" sz="1400" b="1" dirty="0" smtClean="0">
                <a:solidFill>
                  <a:prstClr val="black"/>
                </a:solidFill>
              </a:rPr>
              <a:t>F2: </a:t>
            </a:r>
            <a:r>
              <a:rPr lang="sv-SE" sz="1400" b="1" dirty="0" err="1" smtClean="0">
                <a:solidFill>
                  <a:prstClr val="black"/>
                </a:solidFill>
              </a:rPr>
              <a:t>User</a:t>
            </a:r>
            <a:r>
              <a:rPr lang="sv-SE" sz="1400" b="1" dirty="0" smtClean="0">
                <a:solidFill>
                  <a:prstClr val="black"/>
                </a:solidFill>
              </a:rPr>
              <a:t> </a:t>
            </a:r>
            <a:r>
              <a:rPr lang="sv-SE" sz="1400" b="1" dirty="0" err="1" smtClean="0">
                <a:solidFill>
                  <a:prstClr val="black"/>
                </a:solidFill>
              </a:rPr>
              <a:t>study</a:t>
            </a:r>
            <a:endParaRPr lang="sv-SE" sz="1400" b="1" dirty="0" smtClean="0">
              <a:solidFill>
                <a:prstClr val="black"/>
              </a:solidFill>
            </a:endParaRPr>
          </a:p>
          <a:p>
            <a:pPr lvl="0"/>
            <a:endParaRPr lang="sv-SE" sz="1400" dirty="0" smtClean="0">
              <a:solidFill>
                <a:prstClr val="black"/>
              </a:solidFill>
            </a:endParaRPr>
          </a:p>
          <a:p>
            <a:pPr lvl="0"/>
            <a:endParaRPr lang="sv-SE" sz="1400" dirty="0">
              <a:solidFill>
                <a:prstClr val="black"/>
              </a:solidFill>
            </a:endParaRPr>
          </a:p>
        </p:txBody>
      </p:sp>
      <p:sp>
        <p:nvSpPr>
          <p:cNvPr id="47" name="Rectangle 16"/>
          <p:cNvSpPr/>
          <p:nvPr/>
        </p:nvSpPr>
        <p:spPr>
          <a:xfrm>
            <a:off x="2907773" y="917143"/>
            <a:ext cx="1912904" cy="3804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sv-SE" sz="1400" b="1" dirty="0" smtClean="0">
              <a:solidFill>
                <a:prstClr val="black"/>
              </a:solidFill>
            </a:endParaRPr>
          </a:p>
          <a:p>
            <a:pPr lvl="0"/>
            <a:endParaRPr lang="sv-SE" sz="1400" b="1" dirty="0">
              <a:solidFill>
                <a:prstClr val="black"/>
              </a:solidFill>
            </a:endParaRPr>
          </a:p>
          <a:p>
            <a:pPr lvl="0"/>
            <a:r>
              <a:rPr lang="sv-SE" sz="1400" b="1" dirty="0" smtClean="0">
                <a:solidFill>
                  <a:prstClr val="black"/>
                </a:solidFill>
              </a:rPr>
              <a:t>F1: </a:t>
            </a:r>
            <a:r>
              <a:rPr lang="sv-SE" sz="1400" b="1" dirty="0" err="1" smtClean="0">
                <a:solidFill>
                  <a:prstClr val="black"/>
                </a:solidFill>
              </a:rPr>
              <a:t>User</a:t>
            </a:r>
            <a:r>
              <a:rPr lang="sv-SE" sz="1400" b="1" dirty="0" smtClean="0">
                <a:solidFill>
                  <a:prstClr val="black"/>
                </a:solidFill>
              </a:rPr>
              <a:t> story 1</a:t>
            </a:r>
          </a:p>
          <a:p>
            <a:pPr lvl="0"/>
            <a:endParaRPr lang="sv-SE" sz="1400" dirty="0" smtClean="0">
              <a:solidFill>
                <a:prstClr val="black"/>
              </a:solidFill>
            </a:endParaRPr>
          </a:p>
          <a:p>
            <a:pPr lvl="0"/>
            <a:endParaRPr lang="sv-SE" sz="1400" dirty="0">
              <a:solidFill>
                <a:prstClr val="black"/>
              </a:solidFill>
            </a:endParaRPr>
          </a:p>
        </p:txBody>
      </p:sp>
      <p:sp>
        <p:nvSpPr>
          <p:cNvPr id="18" name="Right Arrow 8"/>
          <p:cNvSpPr/>
          <p:nvPr/>
        </p:nvSpPr>
        <p:spPr>
          <a:xfrm rot="16200000">
            <a:off x="-183219" y="3104693"/>
            <a:ext cx="4573960" cy="904355"/>
          </a:xfrm>
          <a:prstGeom prst="rightArrow">
            <a:avLst/>
          </a:prstGeom>
          <a:solidFill>
            <a:srgbClr val="FFFFFF"/>
          </a:solidFill>
          <a:ln>
            <a:solidFill>
              <a:srgbClr val="1737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sv-SE" sz="1100" dirty="0" smtClean="0">
                <a:solidFill>
                  <a:prstClr val="black"/>
                </a:solidFill>
              </a:rPr>
              <a:t>Vad behöver vi veta mer</a:t>
            </a:r>
            <a:endParaRPr lang="sv-SE" sz="1100" dirty="0">
              <a:solidFill>
                <a:prstClr val="black"/>
              </a:solidFill>
            </a:endParaRPr>
          </a:p>
        </p:txBody>
      </p:sp>
      <p:sp>
        <p:nvSpPr>
          <p:cNvPr id="19" name="Right Arrow 27"/>
          <p:cNvSpPr/>
          <p:nvPr/>
        </p:nvSpPr>
        <p:spPr>
          <a:xfrm rot="16200000">
            <a:off x="1757382" y="3663208"/>
            <a:ext cx="3527478" cy="904355"/>
          </a:xfrm>
          <a:prstGeom prst="rightArrow">
            <a:avLst/>
          </a:prstGeom>
          <a:solidFill>
            <a:srgbClr val="FFFFFF"/>
          </a:solidFill>
          <a:ln>
            <a:solidFill>
              <a:srgbClr val="1737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sv-SE" sz="1100" dirty="0" smtClean="0">
                <a:solidFill>
                  <a:prstClr val="black"/>
                </a:solidFill>
              </a:rPr>
              <a:t>Hur vill man göra?</a:t>
            </a:r>
            <a:endParaRPr lang="sv-SE" sz="1100" dirty="0">
              <a:solidFill>
                <a:prstClr val="black"/>
              </a:solidFill>
            </a:endParaRPr>
          </a:p>
        </p:txBody>
      </p:sp>
      <p:sp>
        <p:nvSpPr>
          <p:cNvPr id="21" name="Right Arrow 25"/>
          <p:cNvSpPr/>
          <p:nvPr/>
        </p:nvSpPr>
        <p:spPr>
          <a:xfrm rot="16200000">
            <a:off x="2398947" y="3762619"/>
            <a:ext cx="4879672" cy="787844"/>
          </a:xfrm>
          <a:prstGeom prst="rightArrow">
            <a:avLst/>
          </a:prstGeom>
          <a:solidFill>
            <a:schemeClr val="bg1"/>
          </a:solidFill>
          <a:ln>
            <a:solidFill>
              <a:srgbClr val="1737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sv-SE" sz="1100" dirty="0" smtClean="0">
                <a:solidFill>
                  <a:prstClr val="black"/>
                </a:solidFill>
              </a:rPr>
              <a:t>Hur gör man i dag?</a:t>
            </a:r>
            <a:endParaRPr lang="sv-SE" sz="1100" dirty="0">
              <a:solidFill>
                <a:prstClr val="black"/>
              </a:solidFill>
            </a:endParaRPr>
          </a:p>
        </p:txBody>
      </p:sp>
      <p:sp>
        <p:nvSpPr>
          <p:cNvPr id="22" name="textruta 21"/>
          <p:cNvSpPr txBox="1"/>
          <p:nvPr/>
        </p:nvSpPr>
        <p:spPr>
          <a:xfrm>
            <a:off x="6784347" y="0"/>
            <a:ext cx="2359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Använda användardata</a:t>
            </a:r>
            <a:endParaRPr lang="sv-SE" dirty="0"/>
          </a:p>
        </p:txBody>
      </p:sp>
      <p:sp>
        <p:nvSpPr>
          <p:cNvPr id="23" name="Right Arrow 27"/>
          <p:cNvSpPr/>
          <p:nvPr/>
        </p:nvSpPr>
        <p:spPr>
          <a:xfrm rot="16200000">
            <a:off x="2186654" y="3422232"/>
            <a:ext cx="4020863" cy="892005"/>
          </a:xfrm>
          <a:prstGeom prst="rightArrow">
            <a:avLst/>
          </a:prstGeom>
          <a:solidFill>
            <a:srgbClr val="FFFFFF"/>
          </a:solidFill>
          <a:ln>
            <a:solidFill>
              <a:srgbClr val="1737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sv-SE" sz="1100" dirty="0" smtClean="0">
                <a:solidFill>
                  <a:prstClr val="black"/>
                </a:solidFill>
              </a:rPr>
              <a:t>Hur vill man göra?</a:t>
            </a:r>
            <a:endParaRPr lang="sv-SE" sz="11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10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1" grpId="0" animBg="1"/>
      <p:bldP spid="2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Backlog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 err="1" smtClean="0"/>
              <a:t>Backlog</a:t>
            </a:r>
            <a:r>
              <a:rPr lang="sv-SE" dirty="0" smtClean="0"/>
              <a:t> uppdelad i två delar</a:t>
            </a:r>
          </a:p>
          <a:p>
            <a:pPr lvl="1"/>
            <a:r>
              <a:rPr lang="sv-SE" dirty="0" smtClean="0"/>
              <a:t>Övre delen det som är prioriterat och en del designat</a:t>
            </a:r>
          </a:p>
          <a:p>
            <a:pPr lvl="1"/>
            <a:r>
              <a:rPr lang="sv-SE" dirty="0" smtClean="0"/>
              <a:t>Undre delen uppdelat per </a:t>
            </a:r>
            <a:r>
              <a:rPr lang="sv-SE" dirty="0" err="1" smtClean="0"/>
              <a:t>focusområde</a:t>
            </a:r>
            <a:endParaRPr lang="sv-SE" dirty="0" smtClean="0"/>
          </a:p>
          <a:p>
            <a:pPr lvl="2"/>
            <a:r>
              <a:rPr lang="sv-SE" dirty="0" smtClean="0"/>
              <a:t>Samlat inte så fragmenterat</a:t>
            </a:r>
          </a:p>
          <a:p>
            <a:pPr lvl="2"/>
            <a:r>
              <a:rPr lang="sv-SE" dirty="0" smtClean="0"/>
              <a:t>Samlar, det vi vet och inte vet</a:t>
            </a:r>
          </a:p>
          <a:p>
            <a:r>
              <a:rPr lang="sv-SE" dirty="0" smtClean="0"/>
              <a:t>Vi har nu saker i </a:t>
            </a:r>
            <a:r>
              <a:rPr lang="sv-SE" dirty="0" err="1" smtClean="0"/>
              <a:t>Jira</a:t>
            </a:r>
            <a:r>
              <a:rPr lang="sv-SE" dirty="0" smtClean="0"/>
              <a:t>, Google </a:t>
            </a:r>
            <a:r>
              <a:rPr lang="sv-SE" dirty="0" err="1" smtClean="0"/>
              <a:t>docs</a:t>
            </a:r>
            <a:r>
              <a:rPr lang="sv-SE" dirty="0" smtClean="0"/>
              <a:t> och här?</a:t>
            </a:r>
          </a:p>
        </p:txBody>
      </p:sp>
    </p:spTree>
    <p:extLst>
      <p:ext uri="{BB962C8B-B14F-4D97-AF65-F5344CB8AC3E}">
        <p14:creationId xmlns:p14="http://schemas.microsoft.com/office/powerpoint/2010/main" val="408729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  <p:tag name="ISPRING_RESOURCE_PATHS_HASH" val="fcb025ba9a6ccf8fed139b5222f2a63b17a479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KTH_PPT template 2014 green">
  <a:themeElements>
    <a:clrScheme name="Anpassat 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893E5"/>
      </a:accent2>
      <a:accent3>
        <a:srgbClr val="62922E"/>
      </a:accent3>
      <a:accent4>
        <a:srgbClr val="A1D16D"/>
      </a:accent4>
      <a:accent5>
        <a:srgbClr val="9D102D"/>
      </a:accent5>
      <a:accent6>
        <a:srgbClr val="EC4769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KTH_PPT template 2014 green</Template>
  <TotalTime>5815</TotalTime>
  <Words>2651</Words>
  <Application>Microsoft Office PowerPoint</Application>
  <PresentationFormat>On-screen Show (4:3)</PresentationFormat>
  <Paragraphs>693</Paragraphs>
  <Slides>28</Slides>
  <Notes>22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KTH_PPT template 2014 green</vt:lpstr>
      <vt:lpstr>think-cell Slide</vt:lpstr>
      <vt:lpstr>User experience work at ITA </vt:lpstr>
      <vt:lpstr>Agenda</vt:lpstr>
      <vt:lpstr>PowerPoint Presentation</vt:lpstr>
      <vt:lpstr>What are we doing?</vt:lpstr>
      <vt:lpstr>Interaction design New design and integrating new functions</vt:lpstr>
      <vt:lpstr>Interaction design Small improvements</vt:lpstr>
      <vt:lpstr>Examples Left menu, page design</vt:lpstr>
      <vt:lpstr>Examples  News feed and notifications</vt:lpstr>
      <vt:lpstr>Examples Explain</vt:lpstr>
      <vt:lpstr>User studies,   usability tests</vt:lpstr>
      <vt:lpstr>Example user studies - scenarios</vt:lpstr>
      <vt:lpstr>Example scenarios Role - Teacher</vt:lpstr>
      <vt:lpstr>Example scenarios Staff at KTH</vt:lpstr>
      <vt:lpstr>How are we working?</vt:lpstr>
      <vt:lpstr>How are we working?</vt:lpstr>
      <vt:lpstr>Important in UX work - number one  A functional team (✔)</vt:lpstr>
      <vt:lpstr>Important in UX work - number two  Planning (need to improve)</vt:lpstr>
      <vt:lpstr>How are we working? Need to improve in the new managmentobjekt</vt:lpstr>
      <vt:lpstr>How are we working? We also need a solution for</vt:lpstr>
      <vt:lpstr>Discuss</vt:lpstr>
      <vt:lpstr>Suggestions so far</vt:lpstr>
      <vt:lpstr>Discuss</vt:lpstr>
      <vt:lpstr>UX arbete fortsättning</vt:lpstr>
      <vt:lpstr>Vill uppnå</vt:lpstr>
      <vt:lpstr>PowerPoint Presentation</vt:lpstr>
      <vt:lpstr>PowerPoint Presentation</vt:lpstr>
      <vt:lpstr>PowerPoint Presentation</vt:lpstr>
      <vt:lpstr>Backlog</vt:lpstr>
    </vt:vector>
  </TitlesOfParts>
  <Company>Kungliga Tekniska Högskolan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Åsa Lindström</dc:creator>
  <cp:lastModifiedBy>Åsa Lindström</cp:lastModifiedBy>
  <cp:revision>90</cp:revision>
  <cp:lastPrinted>2013-05-27T09:10:21Z</cp:lastPrinted>
  <dcterms:created xsi:type="dcterms:W3CDTF">2014-09-25T08:14:31Z</dcterms:created>
  <dcterms:modified xsi:type="dcterms:W3CDTF">2014-10-03T08:51:14Z</dcterms:modified>
</cp:coreProperties>
</file>